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56" r:id="rId2"/>
    <p:sldId id="267" r:id="rId3"/>
    <p:sldId id="257" r:id="rId4"/>
    <p:sldId id="258" r:id="rId5"/>
    <p:sldId id="259" r:id="rId6"/>
    <p:sldId id="260" r:id="rId7"/>
    <p:sldId id="270" r:id="rId8"/>
    <p:sldId id="269" r:id="rId9"/>
    <p:sldId id="261" r:id="rId10"/>
    <p:sldId id="262"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83" autoAdjust="0"/>
  </p:normalViewPr>
  <p:slideViewPr>
    <p:cSldViewPr snapToGrid="0">
      <p:cViewPr>
        <p:scale>
          <a:sx n="42" d="100"/>
          <a:sy n="42" d="100"/>
        </p:scale>
        <p:origin x="1532"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Brianna\Documents\JUNIOR\Space%20Grant\Mixing%20Zones\EQ3\EandAPlotsCrossSect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rianna\Documents\JUNIOR\Space%20Grant\Mixing%20Zones\EQ3\EandAPlotsCrossSect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Chlorine, Cl-</a:t>
            </a:r>
          </a:p>
        </c:rich>
      </c:tx>
      <c:layout>
        <c:manualLayout>
          <c:xMode val="edge"/>
          <c:yMode val="edge"/>
          <c:x val="0.38744875966071335"/>
          <c:y val="3.1441104251192141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cL!$H$1</c:f>
              <c:strCache>
                <c:ptCount val="1"/>
                <c:pt idx="0">
                  <c:v>mm</c:v>
                </c:pt>
              </c:strCache>
            </c:strRef>
          </c:tx>
          <c:spPr>
            <a:ln w="19050" cap="rnd">
              <a:noFill/>
              <a:round/>
            </a:ln>
            <a:effectLst/>
          </c:spPr>
          <c:marker>
            <c:symbol val="circle"/>
            <c:size val="5"/>
            <c:spPr>
              <a:solidFill>
                <a:srgbClr val="0000FF"/>
              </a:solidFill>
              <a:ln w="9525">
                <a:noFill/>
              </a:ln>
              <a:effectLst/>
            </c:spPr>
          </c:marker>
          <c:xVal>
            <c:numRef>
              <c:f>cL!$B$2:$B$24</c:f>
              <c:numCache>
                <c:formatCode>General</c:formatCode>
                <c:ptCount val="23"/>
                <c:pt idx="0">
                  <c:v>11</c:v>
                </c:pt>
                <c:pt idx="1">
                  <c:v>21</c:v>
                </c:pt>
                <c:pt idx="2">
                  <c:v>36</c:v>
                </c:pt>
                <c:pt idx="3">
                  <c:v>51</c:v>
                </c:pt>
                <c:pt idx="4">
                  <c:v>54</c:v>
                </c:pt>
                <c:pt idx="5">
                  <c:v>71</c:v>
                </c:pt>
                <c:pt idx="6">
                  <c:v>75</c:v>
                </c:pt>
                <c:pt idx="7">
                  <c:v>93</c:v>
                </c:pt>
                <c:pt idx="8">
                  <c:v>108</c:v>
                </c:pt>
                <c:pt idx="9">
                  <c:v>126</c:v>
                </c:pt>
                <c:pt idx="10">
                  <c:v>128</c:v>
                </c:pt>
                <c:pt idx="11">
                  <c:v>129</c:v>
                </c:pt>
                <c:pt idx="12">
                  <c:v>129</c:v>
                </c:pt>
                <c:pt idx="13">
                  <c:v>132</c:v>
                </c:pt>
                <c:pt idx="14">
                  <c:v>134</c:v>
                </c:pt>
                <c:pt idx="15">
                  <c:v>134.5</c:v>
                </c:pt>
                <c:pt idx="16">
                  <c:v>138</c:v>
                </c:pt>
                <c:pt idx="17">
                  <c:v>139</c:v>
                </c:pt>
                <c:pt idx="18">
                  <c:v>141</c:v>
                </c:pt>
                <c:pt idx="19">
                  <c:v>152</c:v>
                </c:pt>
                <c:pt idx="20">
                  <c:v>158</c:v>
                </c:pt>
                <c:pt idx="21">
                  <c:v>167</c:v>
                </c:pt>
              </c:numCache>
            </c:numRef>
          </c:xVal>
          <c:yVal>
            <c:numRef>
              <c:f>cL!$H$2:$H$24</c:f>
              <c:numCache>
                <c:formatCode>General</c:formatCode>
                <c:ptCount val="23"/>
                <c:pt idx="0">
                  <c:v>1.1524445353982313</c:v>
                </c:pt>
                <c:pt idx="1">
                  <c:v>1.2981701592920352</c:v>
                </c:pt>
                <c:pt idx="2">
                  <c:v>1.2010197433628338</c:v>
                </c:pt>
                <c:pt idx="3">
                  <c:v>1.2495949513274363</c:v>
                </c:pt>
                <c:pt idx="4">
                  <c:v>0.42381641592920488</c:v>
                </c:pt>
                <c:pt idx="5">
                  <c:v>0.32666599999999996</c:v>
                </c:pt>
                <c:pt idx="6">
                  <c:v>0.71526766371681627</c:v>
                </c:pt>
                <c:pt idx="7">
                  <c:v>0.52096683185840986</c:v>
                </c:pt>
                <c:pt idx="8">
                  <c:v>0.37524120796460242</c:v>
                </c:pt>
                <c:pt idx="9">
                  <c:v>1.7839222389380527</c:v>
                </c:pt>
                <c:pt idx="10">
                  <c:v>2.4639751504424807</c:v>
                </c:pt>
                <c:pt idx="11">
                  <c:v>2.8525768141592929</c:v>
                </c:pt>
                <c:pt idx="12">
                  <c:v>2.706851190265489</c:v>
                </c:pt>
                <c:pt idx="13">
                  <c:v>4.8927355486725688</c:v>
                </c:pt>
                <c:pt idx="14">
                  <c:v>7.4672215707964611</c:v>
                </c:pt>
                <c:pt idx="15">
                  <c:v>10.576034880530973</c:v>
                </c:pt>
                <c:pt idx="16">
                  <c:v>11.256087792035396</c:v>
                </c:pt>
                <c:pt idx="17">
                  <c:v>10.770335712389381</c:v>
                </c:pt>
                <c:pt idx="18">
                  <c:v>11.304663</c:v>
                </c:pt>
                <c:pt idx="19">
                  <c:v>10.430309256637168</c:v>
                </c:pt>
                <c:pt idx="20">
                  <c:v>9.6045307212389375</c:v>
                </c:pt>
                <c:pt idx="21">
                  <c:v>10.187433216814162</c:v>
                </c:pt>
              </c:numCache>
            </c:numRef>
          </c:yVal>
          <c:smooth val="0"/>
          <c:extLst>
            <c:ext xmlns:c16="http://schemas.microsoft.com/office/drawing/2014/chart" uri="{C3380CC4-5D6E-409C-BE32-E72D297353CC}">
              <c16:uniqueId val="{00000000-DCD2-42DF-B6DE-29BBAB01C521}"/>
            </c:ext>
          </c:extLst>
        </c:ser>
        <c:dLbls>
          <c:showLegendKey val="0"/>
          <c:showVal val="0"/>
          <c:showCatName val="0"/>
          <c:showSerName val="0"/>
          <c:showPercent val="0"/>
          <c:showBubbleSize val="0"/>
        </c:dLbls>
        <c:axId val="1680928879"/>
        <c:axId val="1655960783"/>
      </c:scatterChart>
      <c:valAx>
        <c:axId val="1680928879"/>
        <c:scaling>
          <c:orientation val="minMax"/>
          <c:max val="175"/>
          <c:min val="0"/>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Distance (cm)</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5960783"/>
        <c:crosses val="autoZero"/>
        <c:crossBetween val="midCat"/>
      </c:valAx>
      <c:valAx>
        <c:axId val="1655960783"/>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mm</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0928879"/>
        <c:crosses val="autoZero"/>
        <c:crossBetween val="midCat"/>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t>Methane, CH4</a:t>
            </a:r>
          </a:p>
        </c:rich>
      </c:tx>
      <c:layout>
        <c:manualLayout>
          <c:xMode val="edge"/>
          <c:yMode val="edge"/>
          <c:x val="0.44249958661431349"/>
          <c:y val="3.1441104251192141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795045710751885"/>
          <c:y val="0.19524967001281987"/>
          <c:w val="0.67648301040110326"/>
          <c:h val="0.54295898751392058"/>
        </c:manualLayout>
      </c:layout>
      <c:scatterChart>
        <c:scatterStyle val="lineMarker"/>
        <c:varyColors val="0"/>
        <c:ser>
          <c:idx val="0"/>
          <c:order val="0"/>
          <c:tx>
            <c:strRef>
              <c:f>'ch4'!$H$1</c:f>
              <c:strCache>
                <c:ptCount val="1"/>
                <c:pt idx="0">
                  <c:v>mm</c:v>
                </c:pt>
              </c:strCache>
            </c:strRef>
          </c:tx>
          <c:spPr>
            <a:ln w="19050" cap="rnd">
              <a:noFill/>
              <a:round/>
            </a:ln>
            <a:effectLst/>
          </c:spPr>
          <c:marker>
            <c:symbol val="circle"/>
            <c:size val="5"/>
            <c:spPr>
              <a:solidFill>
                <a:srgbClr val="0000FF"/>
              </a:solidFill>
              <a:ln w="9525">
                <a:noFill/>
              </a:ln>
              <a:effectLst/>
            </c:spPr>
          </c:marker>
          <c:xVal>
            <c:numRef>
              <c:f>'ch4'!$B$2:$B$23</c:f>
              <c:numCache>
                <c:formatCode>General</c:formatCode>
                <c:ptCount val="22"/>
                <c:pt idx="0">
                  <c:v>11</c:v>
                </c:pt>
                <c:pt idx="1">
                  <c:v>21</c:v>
                </c:pt>
                <c:pt idx="2">
                  <c:v>36</c:v>
                </c:pt>
                <c:pt idx="3">
                  <c:v>51</c:v>
                </c:pt>
                <c:pt idx="4">
                  <c:v>54</c:v>
                </c:pt>
                <c:pt idx="5">
                  <c:v>71</c:v>
                </c:pt>
                <c:pt idx="6">
                  <c:v>75</c:v>
                </c:pt>
                <c:pt idx="7">
                  <c:v>93</c:v>
                </c:pt>
                <c:pt idx="8">
                  <c:v>108</c:v>
                </c:pt>
                <c:pt idx="9">
                  <c:v>126</c:v>
                </c:pt>
                <c:pt idx="10">
                  <c:v>128</c:v>
                </c:pt>
                <c:pt idx="11">
                  <c:v>129</c:v>
                </c:pt>
                <c:pt idx="12">
                  <c:v>129</c:v>
                </c:pt>
                <c:pt idx="13">
                  <c:v>132</c:v>
                </c:pt>
                <c:pt idx="14">
                  <c:v>134</c:v>
                </c:pt>
                <c:pt idx="15">
                  <c:v>134.5</c:v>
                </c:pt>
                <c:pt idx="16">
                  <c:v>138</c:v>
                </c:pt>
                <c:pt idx="17">
                  <c:v>139</c:v>
                </c:pt>
                <c:pt idx="18">
                  <c:v>141</c:v>
                </c:pt>
                <c:pt idx="19">
                  <c:v>152</c:v>
                </c:pt>
                <c:pt idx="20">
                  <c:v>158</c:v>
                </c:pt>
                <c:pt idx="21">
                  <c:v>167</c:v>
                </c:pt>
              </c:numCache>
            </c:numRef>
          </c:xVal>
          <c:yVal>
            <c:numRef>
              <c:f>'ch4'!$H$2:$H$23</c:f>
              <c:numCache>
                <c:formatCode>General</c:formatCode>
                <c:ptCount val="22"/>
                <c:pt idx="0">
                  <c:v>2.4250442477876106E-5</c:v>
                </c:pt>
                <c:pt idx="1">
                  <c:v>2.4276991150442477E-5</c:v>
                </c:pt>
                <c:pt idx="2">
                  <c:v>2.425929203539823E-5</c:v>
                </c:pt>
                <c:pt idx="3">
                  <c:v>2.4268141592920354E-5</c:v>
                </c:pt>
                <c:pt idx="4">
                  <c:v>2.4117699115044247E-5</c:v>
                </c:pt>
                <c:pt idx="5">
                  <c:v>2.41E-5</c:v>
                </c:pt>
                <c:pt idx="6">
                  <c:v>2.4170796460176993E-5</c:v>
                </c:pt>
                <c:pt idx="7">
                  <c:v>2.4135398230088498E-5</c:v>
                </c:pt>
                <c:pt idx="8">
                  <c:v>2.4108849557522123E-5</c:v>
                </c:pt>
                <c:pt idx="9">
                  <c:v>2.4365486725663718E-5</c:v>
                </c:pt>
                <c:pt idx="10">
                  <c:v>2.4489380530973453E-5</c:v>
                </c:pt>
                <c:pt idx="11">
                  <c:v>2.4560176991150443E-5</c:v>
                </c:pt>
                <c:pt idx="12">
                  <c:v>2.4533628318584072E-5</c:v>
                </c:pt>
                <c:pt idx="13">
                  <c:v>2.4931858407079646E-5</c:v>
                </c:pt>
                <c:pt idx="14">
                  <c:v>2.5400884955752213E-5</c:v>
                </c:pt>
                <c:pt idx="15">
                  <c:v>2.5967256637168138E-5</c:v>
                </c:pt>
                <c:pt idx="16">
                  <c:v>2.6091150442477874E-5</c:v>
                </c:pt>
                <c:pt idx="17">
                  <c:v>2.6002654867256637E-5</c:v>
                </c:pt>
                <c:pt idx="18">
                  <c:v>2.6099999999999997E-5</c:v>
                </c:pt>
                <c:pt idx="19">
                  <c:v>2.5940707964601767E-5</c:v>
                </c:pt>
                <c:pt idx="20">
                  <c:v>2.579026548672566E-5</c:v>
                </c:pt>
                <c:pt idx="21">
                  <c:v>2.5896460176991152E-5</c:v>
                </c:pt>
              </c:numCache>
            </c:numRef>
          </c:yVal>
          <c:smooth val="0"/>
          <c:extLst>
            <c:ext xmlns:c16="http://schemas.microsoft.com/office/drawing/2014/chart" uri="{C3380CC4-5D6E-409C-BE32-E72D297353CC}">
              <c16:uniqueId val="{00000000-24A2-4D49-98FC-D35763FF3A5A}"/>
            </c:ext>
          </c:extLst>
        </c:ser>
        <c:dLbls>
          <c:showLegendKey val="0"/>
          <c:showVal val="0"/>
          <c:showCatName val="0"/>
          <c:showSerName val="0"/>
          <c:showPercent val="0"/>
          <c:showBubbleSize val="0"/>
        </c:dLbls>
        <c:axId val="1535410367"/>
        <c:axId val="1655952047"/>
      </c:scatterChart>
      <c:valAx>
        <c:axId val="1535410367"/>
        <c:scaling>
          <c:orientation val="minMax"/>
          <c:max val="175"/>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Distance (cm)</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5952047"/>
        <c:crosses val="autoZero"/>
        <c:crossBetween val="midCat"/>
      </c:valAx>
      <c:valAx>
        <c:axId val="1655952047"/>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E+00" sourceLinked="0"/>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5410367"/>
        <c:crosses val="autoZero"/>
        <c:crossBetween val="midCat"/>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Oxygen, O2</a:t>
            </a:r>
          </a:p>
        </c:rich>
      </c:tx>
      <c:layout>
        <c:manualLayout>
          <c:xMode val="edge"/>
          <c:yMode val="edge"/>
          <c:x val="0.44544967962254828"/>
          <c:y val="4.7161656376788215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'O2'!$H$1</c:f>
              <c:strCache>
                <c:ptCount val="1"/>
                <c:pt idx="0">
                  <c:v>mm</c:v>
                </c:pt>
              </c:strCache>
            </c:strRef>
          </c:tx>
          <c:spPr>
            <a:ln w="19050" cap="rnd">
              <a:noFill/>
              <a:round/>
            </a:ln>
            <a:effectLst/>
          </c:spPr>
          <c:marker>
            <c:symbol val="circle"/>
            <c:size val="5"/>
            <c:spPr>
              <a:solidFill>
                <a:srgbClr val="0000FF"/>
              </a:solidFill>
              <a:ln w="9525">
                <a:noFill/>
              </a:ln>
              <a:effectLst/>
            </c:spPr>
          </c:marker>
          <c:xVal>
            <c:numRef>
              <c:f>'O2'!$B$2:$B$23</c:f>
              <c:numCache>
                <c:formatCode>General</c:formatCode>
                <c:ptCount val="22"/>
                <c:pt idx="0">
                  <c:v>11</c:v>
                </c:pt>
                <c:pt idx="1">
                  <c:v>21</c:v>
                </c:pt>
                <c:pt idx="2">
                  <c:v>36</c:v>
                </c:pt>
                <c:pt idx="3">
                  <c:v>51</c:v>
                </c:pt>
                <c:pt idx="4">
                  <c:v>54</c:v>
                </c:pt>
                <c:pt idx="5">
                  <c:v>71</c:v>
                </c:pt>
                <c:pt idx="6">
                  <c:v>75</c:v>
                </c:pt>
                <c:pt idx="7">
                  <c:v>93</c:v>
                </c:pt>
                <c:pt idx="8">
                  <c:v>108</c:v>
                </c:pt>
                <c:pt idx="9">
                  <c:v>126</c:v>
                </c:pt>
                <c:pt idx="10">
                  <c:v>128</c:v>
                </c:pt>
                <c:pt idx="11">
                  <c:v>129</c:v>
                </c:pt>
                <c:pt idx="12">
                  <c:v>129</c:v>
                </c:pt>
                <c:pt idx="13">
                  <c:v>132</c:v>
                </c:pt>
                <c:pt idx="14">
                  <c:v>134</c:v>
                </c:pt>
                <c:pt idx="15">
                  <c:v>134.5</c:v>
                </c:pt>
                <c:pt idx="16">
                  <c:v>138</c:v>
                </c:pt>
                <c:pt idx="17">
                  <c:v>139</c:v>
                </c:pt>
                <c:pt idx="18">
                  <c:v>141</c:v>
                </c:pt>
                <c:pt idx="19">
                  <c:v>152</c:v>
                </c:pt>
                <c:pt idx="20">
                  <c:v>158</c:v>
                </c:pt>
                <c:pt idx="21">
                  <c:v>167</c:v>
                </c:pt>
              </c:numCache>
            </c:numRef>
          </c:xVal>
          <c:yVal>
            <c:numRef>
              <c:f>'O2'!$H$2:$H$23</c:f>
              <c:numCache>
                <c:formatCode>General</c:formatCode>
                <c:ptCount val="22"/>
                <c:pt idx="0">
                  <c:v>0.11170448230088495</c:v>
                </c:pt>
                <c:pt idx="1">
                  <c:v>0.11045992035398229</c:v>
                </c:pt>
                <c:pt idx="2">
                  <c:v>0.11128962831858405</c:v>
                </c:pt>
                <c:pt idx="3">
                  <c:v>0.11087477433628316</c:v>
                </c:pt>
                <c:pt idx="4">
                  <c:v>0.11792729203539822</c:v>
                </c:pt>
                <c:pt idx="5">
                  <c:v>0.118757</c:v>
                </c:pt>
                <c:pt idx="6">
                  <c:v>0.11543816814159291</c:v>
                </c:pt>
                <c:pt idx="7">
                  <c:v>0.11709758407079644</c:v>
                </c:pt>
                <c:pt idx="8">
                  <c:v>0.11834214601769912</c:v>
                </c:pt>
                <c:pt idx="9">
                  <c:v>0.10631138053097346</c:v>
                </c:pt>
                <c:pt idx="10">
                  <c:v>0.10050342477876105</c:v>
                </c:pt>
                <c:pt idx="11">
                  <c:v>9.7184592920353974E-2</c:v>
                </c:pt>
                <c:pt idx="12">
                  <c:v>9.8429154867256605E-2</c:v>
                </c:pt>
                <c:pt idx="13">
                  <c:v>7.9760725663716794E-2</c:v>
                </c:pt>
                <c:pt idx="14">
                  <c:v>5.7773464601769901E-2</c:v>
                </c:pt>
                <c:pt idx="15">
                  <c:v>3.1222809734513267E-2</c:v>
                </c:pt>
                <c:pt idx="16">
                  <c:v>2.5414853982300888E-2</c:v>
                </c:pt>
                <c:pt idx="17">
                  <c:v>2.9563393805309732E-2</c:v>
                </c:pt>
                <c:pt idx="18">
                  <c:v>2.4999999999999998E-2</c:v>
                </c:pt>
                <c:pt idx="19">
                  <c:v>3.2467371681415912E-2</c:v>
                </c:pt>
                <c:pt idx="20">
                  <c:v>3.951988938053097E-2</c:v>
                </c:pt>
                <c:pt idx="21">
                  <c:v>3.4541641592920343E-2</c:v>
                </c:pt>
              </c:numCache>
            </c:numRef>
          </c:yVal>
          <c:smooth val="0"/>
          <c:extLst>
            <c:ext xmlns:c16="http://schemas.microsoft.com/office/drawing/2014/chart" uri="{C3380CC4-5D6E-409C-BE32-E72D297353CC}">
              <c16:uniqueId val="{00000000-BDA5-475A-A99E-66083E48B07D}"/>
            </c:ext>
          </c:extLst>
        </c:ser>
        <c:dLbls>
          <c:showLegendKey val="0"/>
          <c:showVal val="0"/>
          <c:showCatName val="0"/>
          <c:showSerName val="0"/>
          <c:showPercent val="0"/>
          <c:showBubbleSize val="0"/>
        </c:dLbls>
        <c:axId val="1531513855"/>
        <c:axId val="1655949967"/>
      </c:scatterChart>
      <c:valAx>
        <c:axId val="1531513855"/>
        <c:scaling>
          <c:orientation val="minMax"/>
          <c:max val="175"/>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Distance (cm)</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5949967"/>
        <c:crosses val="autoZero"/>
        <c:crossBetween val="midCat"/>
      </c:valAx>
      <c:valAx>
        <c:axId val="1655949967"/>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1513855"/>
        <c:crosses val="autoZero"/>
        <c:crossBetween val="midCat"/>
      </c:valAx>
      <c:spPr>
        <a:noFill/>
        <a:ln w="9525">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solidFill>
                  <a:sysClr val="windowText" lastClr="000000"/>
                </a:solidFill>
              </a:rPr>
              <a:t>Ammonia Oxidation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Sheet4!$F$1</c:f>
              <c:strCache>
                <c:ptCount val="1"/>
                <c:pt idx="0">
                  <c:v>r5_A</c:v>
                </c:pt>
              </c:strCache>
            </c:strRef>
          </c:tx>
          <c:spPr>
            <a:ln w="19050" cap="rnd">
              <a:noFill/>
              <a:round/>
            </a:ln>
            <a:effectLst/>
          </c:spPr>
          <c:marker>
            <c:symbol val="circle"/>
            <c:size val="8"/>
            <c:spPr>
              <a:solidFill>
                <a:schemeClr val="accent2">
                  <a:lumMod val="75000"/>
                </a:schemeClr>
              </a:solidFill>
              <a:ln w="9525">
                <a:noFill/>
              </a:ln>
              <a:effectLst/>
            </c:spPr>
          </c:marker>
          <c:xVal>
            <c:numRef>
              <c:f>Sheet4!$B$2:$B$19</c:f>
              <c:numCache>
                <c:formatCode>General</c:formatCode>
                <c:ptCount val="18"/>
                <c:pt idx="0">
                  <c:v>32.299999999999997</c:v>
                </c:pt>
                <c:pt idx="1">
                  <c:v>32.299999999999997</c:v>
                </c:pt>
                <c:pt idx="2">
                  <c:v>33.1</c:v>
                </c:pt>
                <c:pt idx="3">
                  <c:v>32.700000000000003</c:v>
                </c:pt>
                <c:pt idx="4">
                  <c:v>32.4</c:v>
                </c:pt>
                <c:pt idx="5">
                  <c:v>35.299999999999997</c:v>
                </c:pt>
                <c:pt idx="6">
                  <c:v>36.700000000000003</c:v>
                </c:pt>
                <c:pt idx="7">
                  <c:v>37.200000000000003</c:v>
                </c:pt>
                <c:pt idx="8">
                  <c:v>37.5</c:v>
                </c:pt>
                <c:pt idx="9">
                  <c:v>41.7</c:v>
                </c:pt>
                <c:pt idx="10">
                  <c:v>47</c:v>
                </c:pt>
                <c:pt idx="11">
                  <c:v>53.4</c:v>
                </c:pt>
                <c:pt idx="12">
                  <c:v>53.8</c:v>
                </c:pt>
                <c:pt idx="13">
                  <c:v>54.8</c:v>
                </c:pt>
                <c:pt idx="14">
                  <c:v>54.9</c:v>
                </c:pt>
                <c:pt idx="15">
                  <c:v>54.9</c:v>
                </c:pt>
                <c:pt idx="16">
                  <c:v>54.9</c:v>
                </c:pt>
                <c:pt idx="17">
                  <c:v>54.9</c:v>
                </c:pt>
              </c:numCache>
            </c:numRef>
          </c:xVal>
          <c:yVal>
            <c:numRef>
              <c:f>Sheet4!$F$2:$F$19</c:f>
              <c:numCache>
                <c:formatCode>General</c:formatCode>
                <c:ptCount val="18"/>
                <c:pt idx="0">
                  <c:v>9112.0245397977906</c:v>
                </c:pt>
                <c:pt idx="1">
                  <c:v>9112.0245397977906</c:v>
                </c:pt>
                <c:pt idx="2">
                  <c:v>9111.5576303855996</c:v>
                </c:pt>
                <c:pt idx="3">
                  <c:v>9111.7996735423403</c:v>
                </c:pt>
                <c:pt idx="4">
                  <c:v>9111.9726621842092</c:v>
                </c:pt>
                <c:pt idx="5">
                  <c:v>9110.79759931025</c:v>
                </c:pt>
                <c:pt idx="6">
                  <c:v>9110.7445353622297</c:v>
                </c:pt>
                <c:pt idx="7">
                  <c:v>9110.86721095147</c:v>
                </c:pt>
                <c:pt idx="8">
                  <c:v>9110.9668103717595</c:v>
                </c:pt>
                <c:pt idx="9">
                  <c:v>9115.2883054721206</c:v>
                </c:pt>
                <c:pt idx="10">
                  <c:v>9136.9045858606296</c:v>
                </c:pt>
                <c:pt idx="11">
                  <c:v>9299.8333925663592</c:v>
                </c:pt>
                <c:pt idx="12">
                  <c:v>9341.2872546818598</c:v>
                </c:pt>
                <c:pt idx="13">
                  <c:v>9706.8008793176996</c:v>
                </c:pt>
                <c:pt idx="14">
                  <c:v>10569.9984874984</c:v>
                </c:pt>
                <c:pt idx="15">
                  <c:v>10569.9984874984</c:v>
                </c:pt>
                <c:pt idx="16">
                  <c:v>10569.9984874984</c:v>
                </c:pt>
                <c:pt idx="17">
                  <c:v>10569.9984874984</c:v>
                </c:pt>
              </c:numCache>
            </c:numRef>
          </c:yVal>
          <c:smooth val="0"/>
          <c:extLst>
            <c:ext xmlns:c16="http://schemas.microsoft.com/office/drawing/2014/chart" uri="{C3380CC4-5D6E-409C-BE32-E72D297353CC}">
              <c16:uniqueId val="{00000000-5B30-4B23-9541-A79D2B3E1F6D}"/>
            </c:ext>
          </c:extLst>
        </c:ser>
        <c:dLbls>
          <c:showLegendKey val="0"/>
          <c:showVal val="0"/>
          <c:showCatName val="0"/>
          <c:showSerName val="0"/>
          <c:showPercent val="0"/>
          <c:showBubbleSize val="0"/>
        </c:dLbls>
        <c:axId val="1686847871"/>
        <c:axId val="1740271983"/>
      </c:scatterChart>
      <c:valAx>
        <c:axId val="1686847871"/>
        <c:scaling>
          <c:orientation val="minMax"/>
          <c:min val="3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solidFill>
                      <a:sysClr val="windowText" lastClr="000000"/>
                    </a:solidFill>
                    <a:latin typeface="Arial" panose="020B0604020202020204" pitchFamily="34" charset="0"/>
                    <a:cs typeface="Arial" panose="020B0604020202020204" pitchFamily="34" charset="0"/>
                  </a:rPr>
                  <a:t>Temperature</a:t>
                </a:r>
                <a:r>
                  <a:rPr lang="en-US" sz="1100" baseline="0">
                    <a:solidFill>
                      <a:sysClr val="windowText" lastClr="000000"/>
                    </a:solidFill>
                    <a:latin typeface="Arial" panose="020B0604020202020204" pitchFamily="34" charset="0"/>
                    <a:cs typeface="Arial" panose="020B0604020202020204" pitchFamily="34" charset="0"/>
                  </a:rPr>
                  <a:t> (C</a:t>
                </a:r>
                <a:r>
                  <a:rPr lang="en-US" sz="1100" b="0" i="0" u="none" strike="noStrike" baseline="0">
                    <a:solidFill>
                      <a:sysClr val="windowText" lastClr="000000"/>
                    </a:solidFill>
                    <a:effectLst/>
                    <a:latin typeface="Arial" panose="020B0604020202020204" pitchFamily="34" charset="0"/>
                    <a:cs typeface="Arial" panose="020B0604020202020204" pitchFamily="34" charset="0"/>
                  </a:rPr>
                  <a:t>°</a:t>
                </a:r>
                <a:r>
                  <a:rPr lang="en-US" sz="1100" baseline="0">
                    <a:solidFill>
                      <a:sysClr val="windowText" lastClr="000000"/>
                    </a:solidFill>
                    <a:latin typeface="Arial" panose="020B0604020202020204" pitchFamily="34" charset="0"/>
                    <a:cs typeface="Arial" panose="020B0604020202020204" pitchFamily="34" charset="0"/>
                  </a:rPr>
                  <a:t>)</a:t>
                </a:r>
                <a:endParaRPr lang="en-US" sz="11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740271983"/>
        <c:crosses val="autoZero"/>
        <c:crossBetween val="midCat"/>
      </c:valAx>
      <c:valAx>
        <c:axId val="174027198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solidFill>
                      <a:sysClr val="windowText" lastClr="000000"/>
                    </a:solidFill>
                    <a:latin typeface="Arial" panose="020B0604020202020204" pitchFamily="34" charset="0"/>
                    <a:cs typeface="Arial" panose="020B0604020202020204" pitchFamily="34" charset="0"/>
                  </a:rPr>
                  <a:t>Affinity (cal/mol)</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686847871"/>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solidFill>
                  <a:sysClr val="windowText" lastClr="000000"/>
                </a:solidFill>
              </a:rPr>
              <a:t>Methane Oxidation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Sheet4!$G$1</c:f>
              <c:strCache>
                <c:ptCount val="1"/>
                <c:pt idx="0">
                  <c:v>r10_A</c:v>
                </c:pt>
              </c:strCache>
            </c:strRef>
          </c:tx>
          <c:spPr>
            <a:ln w="19050" cap="rnd">
              <a:noFill/>
              <a:round/>
            </a:ln>
            <a:effectLst/>
          </c:spPr>
          <c:marker>
            <c:symbol val="circle"/>
            <c:size val="8"/>
            <c:spPr>
              <a:solidFill>
                <a:schemeClr val="accent6">
                  <a:lumMod val="75000"/>
                </a:schemeClr>
              </a:solidFill>
              <a:ln w="9525">
                <a:noFill/>
              </a:ln>
              <a:effectLst/>
            </c:spPr>
          </c:marker>
          <c:xVal>
            <c:numRef>
              <c:f>Sheet4!$B$2:$B$19</c:f>
              <c:numCache>
                <c:formatCode>General</c:formatCode>
                <c:ptCount val="18"/>
                <c:pt idx="0">
                  <c:v>32.299999999999997</c:v>
                </c:pt>
                <c:pt idx="1">
                  <c:v>32.299999999999997</c:v>
                </c:pt>
                <c:pt idx="2">
                  <c:v>33.1</c:v>
                </c:pt>
                <c:pt idx="3">
                  <c:v>32.700000000000003</c:v>
                </c:pt>
                <c:pt idx="4">
                  <c:v>32.4</c:v>
                </c:pt>
                <c:pt idx="5">
                  <c:v>35.299999999999997</c:v>
                </c:pt>
                <c:pt idx="6">
                  <c:v>36.700000000000003</c:v>
                </c:pt>
                <c:pt idx="7">
                  <c:v>37.200000000000003</c:v>
                </c:pt>
                <c:pt idx="8">
                  <c:v>37.5</c:v>
                </c:pt>
                <c:pt idx="9">
                  <c:v>41.7</c:v>
                </c:pt>
                <c:pt idx="10">
                  <c:v>47</c:v>
                </c:pt>
                <c:pt idx="11">
                  <c:v>53.4</c:v>
                </c:pt>
                <c:pt idx="12">
                  <c:v>53.8</c:v>
                </c:pt>
                <c:pt idx="13">
                  <c:v>54.8</c:v>
                </c:pt>
                <c:pt idx="14">
                  <c:v>54.9</c:v>
                </c:pt>
                <c:pt idx="15">
                  <c:v>54.9</c:v>
                </c:pt>
                <c:pt idx="16">
                  <c:v>54.9</c:v>
                </c:pt>
                <c:pt idx="17">
                  <c:v>54.9</c:v>
                </c:pt>
              </c:numCache>
            </c:numRef>
          </c:xVal>
          <c:yVal>
            <c:numRef>
              <c:f>Sheet4!$G$2:$G$19</c:f>
              <c:numCache>
                <c:formatCode>General</c:formatCode>
                <c:ptCount val="18"/>
                <c:pt idx="0">
                  <c:v>23613.047606637101</c:v>
                </c:pt>
                <c:pt idx="1">
                  <c:v>23613.047606637101</c:v>
                </c:pt>
                <c:pt idx="2">
                  <c:v>23543.771632832701</c:v>
                </c:pt>
                <c:pt idx="3">
                  <c:v>23573.004135450101</c:v>
                </c:pt>
                <c:pt idx="4">
                  <c:v>23601.477806846298</c:v>
                </c:pt>
                <c:pt idx="5">
                  <c:v>23443.3344062787</c:v>
                </c:pt>
                <c:pt idx="6">
                  <c:v>23397.7608579306</c:v>
                </c:pt>
                <c:pt idx="7">
                  <c:v>23382.924151114799</c:v>
                </c:pt>
                <c:pt idx="8">
                  <c:v>23374.258405029399</c:v>
                </c:pt>
                <c:pt idx="9">
                  <c:v>23263.663404893199</c:v>
                </c:pt>
                <c:pt idx="10">
                  <c:v>23129.4210623857</c:v>
                </c:pt>
                <c:pt idx="11">
                  <c:v>22939.790686252902</c:v>
                </c:pt>
                <c:pt idx="12">
                  <c:v>22925.713166559399</c:v>
                </c:pt>
                <c:pt idx="13">
                  <c:v>22899.363178383901</c:v>
                </c:pt>
                <c:pt idx="14">
                  <c:v>23186.201490137399</c:v>
                </c:pt>
                <c:pt idx="15">
                  <c:v>23186.201490137399</c:v>
                </c:pt>
                <c:pt idx="16">
                  <c:v>23186.201490137399</c:v>
                </c:pt>
                <c:pt idx="17">
                  <c:v>23186.201490137399</c:v>
                </c:pt>
              </c:numCache>
            </c:numRef>
          </c:yVal>
          <c:smooth val="0"/>
          <c:extLst>
            <c:ext xmlns:c16="http://schemas.microsoft.com/office/drawing/2014/chart" uri="{C3380CC4-5D6E-409C-BE32-E72D297353CC}">
              <c16:uniqueId val="{00000000-11A4-43ED-8858-5D8AC323F0D5}"/>
            </c:ext>
          </c:extLst>
        </c:ser>
        <c:dLbls>
          <c:showLegendKey val="0"/>
          <c:showVal val="0"/>
          <c:showCatName val="0"/>
          <c:showSerName val="0"/>
          <c:showPercent val="0"/>
          <c:showBubbleSize val="0"/>
        </c:dLbls>
        <c:axId val="1656274239"/>
        <c:axId val="1740277807"/>
      </c:scatterChart>
      <c:valAx>
        <c:axId val="1656274239"/>
        <c:scaling>
          <c:orientation val="minMax"/>
          <c:min val="3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100">
                    <a:solidFill>
                      <a:sysClr val="windowText" lastClr="000000"/>
                    </a:solidFill>
                    <a:latin typeface="Arial" panose="020B0604020202020204" pitchFamily="34" charset="0"/>
                    <a:cs typeface="Arial" panose="020B0604020202020204" pitchFamily="34" charset="0"/>
                  </a:rPr>
                  <a:t>Temperature</a:t>
                </a:r>
                <a:r>
                  <a:rPr lang="en-US" sz="1100" baseline="0">
                    <a:solidFill>
                      <a:sysClr val="windowText" lastClr="000000"/>
                    </a:solidFill>
                    <a:latin typeface="Arial" panose="020B0604020202020204" pitchFamily="34" charset="0"/>
                    <a:cs typeface="Arial" panose="020B0604020202020204" pitchFamily="34" charset="0"/>
                  </a:rPr>
                  <a:t> (C°)</a:t>
                </a:r>
                <a:endParaRPr lang="en-US" sz="11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740277807"/>
        <c:crosses val="autoZero"/>
        <c:crossBetween val="midCat"/>
      </c:valAx>
      <c:valAx>
        <c:axId val="1740277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100">
                    <a:solidFill>
                      <a:sysClr val="windowText" lastClr="000000"/>
                    </a:solidFill>
                    <a:latin typeface="Arial" panose="020B0604020202020204" pitchFamily="34" charset="0"/>
                    <a:cs typeface="Arial" panose="020B0604020202020204" pitchFamily="34" charset="0"/>
                  </a:rPr>
                  <a:t>Affinity (cal/mol)</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656274239"/>
        <c:crosses val="autoZero"/>
        <c:crossBetween val="midCat"/>
        <c:minorUnit val="4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1D7E6-3D12-488C-A298-E0CC985439D6}"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4CF22-2A03-4C6D-BF15-4640E720A484}" type="slidenum">
              <a:rPr lang="en-US" smtClean="0"/>
              <a:t>‹#›</a:t>
            </a:fld>
            <a:endParaRPr lang="en-US"/>
          </a:p>
        </p:txBody>
      </p:sp>
    </p:spTree>
    <p:extLst>
      <p:ext uri="{BB962C8B-B14F-4D97-AF65-F5344CB8AC3E}">
        <p14:creationId xmlns:p14="http://schemas.microsoft.com/office/powerpoint/2010/main" val="379007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a:t>
            </a:r>
          </a:p>
          <a:p>
            <a:r>
              <a:rPr lang="en-US" dirty="0"/>
              <a:t>Explain system</a:t>
            </a:r>
          </a:p>
          <a:p>
            <a:endParaRPr lang="en-US" dirty="0"/>
          </a:p>
        </p:txBody>
      </p:sp>
      <p:sp>
        <p:nvSpPr>
          <p:cNvPr id="4" name="Slide Number Placeholder 3"/>
          <p:cNvSpPr>
            <a:spLocks noGrp="1"/>
          </p:cNvSpPr>
          <p:nvPr>
            <p:ph type="sldNum" sz="quarter" idx="5"/>
          </p:nvPr>
        </p:nvSpPr>
        <p:spPr/>
        <p:txBody>
          <a:bodyPr/>
          <a:lstStyle/>
          <a:p>
            <a:fld id="{1854CF22-2A03-4C6D-BF15-4640E720A484}" type="slidenum">
              <a:rPr lang="en-US" smtClean="0"/>
              <a:t>3</a:t>
            </a:fld>
            <a:endParaRPr lang="en-US"/>
          </a:p>
        </p:txBody>
      </p:sp>
    </p:spTree>
    <p:extLst>
      <p:ext uri="{BB962C8B-B14F-4D97-AF65-F5344CB8AC3E}">
        <p14:creationId xmlns:p14="http://schemas.microsoft.com/office/powerpoint/2010/main" val="124329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r10	8e	-1	METHANE,AQ	-2	O2,AQ	1	CO2,AQ	2	H2O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r5	8e	-1	NH3,AQ	-2	O2,AQ	1	NO3-	1	H2O	1	H+</a:t>
            </a:r>
          </a:p>
          <a:p>
            <a:endParaRPr lang="en-US" dirty="0"/>
          </a:p>
          <a:p>
            <a:endParaRPr lang="en-US" dirty="0"/>
          </a:p>
        </p:txBody>
      </p:sp>
      <p:sp>
        <p:nvSpPr>
          <p:cNvPr id="4" name="Slide Number Placeholder 3"/>
          <p:cNvSpPr>
            <a:spLocks noGrp="1"/>
          </p:cNvSpPr>
          <p:nvPr>
            <p:ph type="sldNum" sz="quarter" idx="5"/>
          </p:nvPr>
        </p:nvSpPr>
        <p:spPr/>
        <p:txBody>
          <a:bodyPr/>
          <a:lstStyle/>
          <a:p>
            <a:fld id="{1854CF22-2A03-4C6D-BF15-4640E720A484}" type="slidenum">
              <a:rPr lang="en-US" smtClean="0"/>
              <a:t>9</a:t>
            </a:fld>
            <a:endParaRPr lang="en-US"/>
          </a:p>
        </p:txBody>
      </p:sp>
    </p:spTree>
    <p:extLst>
      <p:ext uri="{BB962C8B-B14F-4D97-AF65-F5344CB8AC3E}">
        <p14:creationId xmlns:p14="http://schemas.microsoft.com/office/powerpoint/2010/main" val="104551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CF22-2A03-4C6D-BF15-4640E720A484}" type="slidenum">
              <a:rPr lang="en-US" smtClean="0"/>
              <a:t>10</a:t>
            </a:fld>
            <a:endParaRPr lang="en-US"/>
          </a:p>
        </p:txBody>
      </p:sp>
    </p:spTree>
    <p:extLst>
      <p:ext uri="{BB962C8B-B14F-4D97-AF65-F5344CB8AC3E}">
        <p14:creationId xmlns:p14="http://schemas.microsoft.com/office/powerpoint/2010/main" val="321111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491C36B-79A4-408D-B4AC-05F1720447EB}" type="datetimeFigureOut">
              <a:rPr lang="en-US" smtClean="0"/>
              <a:t>4/2/2020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7F18953-FE08-4B26-A0C3-9E6073A09B93}"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6792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1C36B-79A4-408D-B4AC-05F1720447E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18953-FE08-4B26-A0C3-9E6073A09B93}" type="slidenum">
              <a:rPr lang="en-US" smtClean="0"/>
              <a:t>‹#›</a:t>
            </a:fld>
            <a:endParaRPr lang="en-US"/>
          </a:p>
        </p:txBody>
      </p:sp>
    </p:spTree>
    <p:extLst>
      <p:ext uri="{BB962C8B-B14F-4D97-AF65-F5344CB8AC3E}">
        <p14:creationId xmlns:p14="http://schemas.microsoft.com/office/powerpoint/2010/main" val="248065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1C36B-79A4-408D-B4AC-05F1720447E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18953-FE08-4B26-A0C3-9E6073A09B93}" type="slidenum">
              <a:rPr lang="en-US" smtClean="0"/>
              <a:t>‹#›</a:t>
            </a:fld>
            <a:endParaRPr lang="en-US"/>
          </a:p>
        </p:txBody>
      </p:sp>
    </p:spTree>
    <p:extLst>
      <p:ext uri="{BB962C8B-B14F-4D97-AF65-F5344CB8AC3E}">
        <p14:creationId xmlns:p14="http://schemas.microsoft.com/office/powerpoint/2010/main" val="327068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1C36B-79A4-408D-B4AC-05F1720447EB}"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18953-FE08-4B26-A0C3-9E6073A09B93}" type="slidenum">
              <a:rPr lang="en-US" smtClean="0"/>
              <a:t>‹#›</a:t>
            </a:fld>
            <a:endParaRPr lang="en-US"/>
          </a:p>
        </p:txBody>
      </p:sp>
    </p:spTree>
    <p:extLst>
      <p:ext uri="{BB962C8B-B14F-4D97-AF65-F5344CB8AC3E}">
        <p14:creationId xmlns:p14="http://schemas.microsoft.com/office/powerpoint/2010/main" val="301823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491C36B-79A4-408D-B4AC-05F1720447EB}" type="datetimeFigureOut">
              <a:rPr lang="en-US" smtClean="0"/>
              <a:t>4/2/2020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7F18953-FE08-4B26-A0C3-9E6073A09B9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2098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91C36B-79A4-408D-B4AC-05F1720447EB}"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18953-FE08-4B26-A0C3-9E6073A09B93}" type="slidenum">
              <a:rPr lang="en-US" smtClean="0"/>
              <a:t>‹#›</a:t>
            </a:fld>
            <a:endParaRPr lang="en-US"/>
          </a:p>
        </p:txBody>
      </p:sp>
    </p:spTree>
    <p:extLst>
      <p:ext uri="{BB962C8B-B14F-4D97-AF65-F5344CB8AC3E}">
        <p14:creationId xmlns:p14="http://schemas.microsoft.com/office/powerpoint/2010/main" val="238742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91C36B-79A4-408D-B4AC-05F1720447EB}"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18953-FE08-4B26-A0C3-9E6073A09B93}" type="slidenum">
              <a:rPr lang="en-US" smtClean="0"/>
              <a:t>‹#›</a:t>
            </a:fld>
            <a:endParaRPr lang="en-US"/>
          </a:p>
        </p:txBody>
      </p:sp>
    </p:spTree>
    <p:extLst>
      <p:ext uri="{BB962C8B-B14F-4D97-AF65-F5344CB8AC3E}">
        <p14:creationId xmlns:p14="http://schemas.microsoft.com/office/powerpoint/2010/main" val="26584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91C36B-79A4-408D-B4AC-05F1720447EB}"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18953-FE08-4B26-A0C3-9E6073A09B93}" type="slidenum">
              <a:rPr lang="en-US" smtClean="0"/>
              <a:t>‹#›</a:t>
            </a:fld>
            <a:endParaRPr lang="en-US"/>
          </a:p>
        </p:txBody>
      </p:sp>
    </p:spTree>
    <p:extLst>
      <p:ext uri="{BB962C8B-B14F-4D97-AF65-F5344CB8AC3E}">
        <p14:creationId xmlns:p14="http://schemas.microsoft.com/office/powerpoint/2010/main" val="79709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1C36B-79A4-408D-B4AC-05F1720447EB}"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18953-FE08-4B26-A0C3-9E6073A09B93}" type="slidenum">
              <a:rPr lang="en-US" smtClean="0"/>
              <a:t>‹#›</a:t>
            </a:fld>
            <a:endParaRPr lang="en-US"/>
          </a:p>
        </p:txBody>
      </p:sp>
    </p:spTree>
    <p:extLst>
      <p:ext uri="{BB962C8B-B14F-4D97-AF65-F5344CB8AC3E}">
        <p14:creationId xmlns:p14="http://schemas.microsoft.com/office/powerpoint/2010/main" val="183477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491C36B-79A4-408D-B4AC-05F1720447EB}" type="datetimeFigureOut">
              <a:rPr lang="en-US" smtClean="0"/>
              <a:t>4/2/2020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7F18953-FE08-4B26-A0C3-9E6073A09B9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392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491C36B-79A4-408D-B4AC-05F1720447EB}" type="datetimeFigureOut">
              <a:rPr lang="en-US" smtClean="0"/>
              <a:t>4/2/2020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7F18953-FE08-4B26-A0C3-9E6073A09B9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35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491C36B-79A4-408D-B4AC-05F1720447EB}" type="datetimeFigureOut">
              <a:rPr lang="en-US" smtClean="0"/>
              <a:t>4/2/2020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7F18953-FE08-4B26-A0C3-9E6073A09B9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670400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8" name="Rectangle 11">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A404C-3ED3-4AD9-A8DF-E8F9A5CFDCD4}"/>
              </a:ext>
            </a:extLst>
          </p:cNvPr>
          <p:cNvSpPr>
            <a:spLocks noGrp="1"/>
          </p:cNvSpPr>
          <p:nvPr>
            <p:ph type="ctrTitle"/>
          </p:nvPr>
        </p:nvSpPr>
        <p:spPr>
          <a:xfrm>
            <a:off x="1534414" y="1482847"/>
            <a:ext cx="9975715" cy="3935906"/>
          </a:xfrm>
        </p:spPr>
        <p:txBody>
          <a:bodyPr anchor="t">
            <a:normAutofit/>
          </a:bodyPr>
          <a:lstStyle/>
          <a:p>
            <a:pPr algn="l"/>
            <a:r>
              <a:rPr lang="en-US" sz="4800" b="1" dirty="0"/>
              <a:t>Chemical Gradients, Fluid Mixing and the Influence on Biological Diversity in Yellowstone National Park</a:t>
            </a:r>
          </a:p>
        </p:txBody>
      </p:sp>
      <p:sp>
        <p:nvSpPr>
          <p:cNvPr id="3" name="Subtitle 2">
            <a:extLst>
              <a:ext uri="{FF2B5EF4-FFF2-40B4-BE49-F238E27FC236}">
                <a16:creationId xmlns:a16="http://schemas.microsoft.com/office/drawing/2014/main" id="{FFAE234A-9B82-41DC-8360-D451ACD50C68}"/>
              </a:ext>
            </a:extLst>
          </p:cNvPr>
          <p:cNvSpPr>
            <a:spLocks noGrp="1"/>
          </p:cNvSpPr>
          <p:nvPr>
            <p:ph type="subTitle" idx="1"/>
          </p:nvPr>
        </p:nvSpPr>
        <p:spPr>
          <a:xfrm>
            <a:off x="1720099" y="5204270"/>
            <a:ext cx="9790030" cy="1026848"/>
          </a:xfrm>
        </p:spPr>
        <p:txBody>
          <a:bodyPr>
            <a:normAutofit lnSpcReduction="10000"/>
          </a:bodyPr>
          <a:lstStyle/>
          <a:p>
            <a:pPr algn="l"/>
            <a:r>
              <a:rPr lang="en-US" sz="2000" dirty="0"/>
              <a:t>Brianna Orrill</a:t>
            </a:r>
          </a:p>
          <a:p>
            <a:pPr algn="l"/>
            <a:r>
              <a:rPr lang="en-US" sz="2000" dirty="0"/>
              <a:t>Alta Howells, Everett Shock</a:t>
            </a:r>
          </a:p>
          <a:p>
            <a:pPr algn="l"/>
            <a:r>
              <a:rPr lang="en-US" sz="2000" dirty="0"/>
              <a:t>School of Earth and Space Exploration</a:t>
            </a:r>
          </a:p>
        </p:txBody>
      </p:sp>
      <p:pic>
        <p:nvPicPr>
          <p:cNvPr id="7" name="Picture 6" descr="A close up of a logo&#10;&#10;Description automatically generated">
            <a:extLst>
              <a:ext uri="{FF2B5EF4-FFF2-40B4-BE49-F238E27FC236}">
                <a16:creationId xmlns:a16="http://schemas.microsoft.com/office/drawing/2014/main" id="{191A088F-2162-45B7-A916-9214F3715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spTree>
    <p:extLst>
      <p:ext uri="{BB962C8B-B14F-4D97-AF65-F5344CB8AC3E}">
        <p14:creationId xmlns:p14="http://schemas.microsoft.com/office/powerpoint/2010/main" val="163562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75DC5CF8-C107-4D77-B4B6-CA6EC20A8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114" y="1455420"/>
            <a:ext cx="6147311" cy="4293957"/>
          </a:xfrm>
          <a:prstGeom prst="rect">
            <a:avLst/>
          </a:prstGeom>
        </p:spPr>
      </p:pic>
      <p:sp>
        <p:nvSpPr>
          <p:cNvPr id="2" name="Title 1">
            <a:extLst>
              <a:ext uri="{FF2B5EF4-FFF2-40B4-BE49-F238E27FC236}">
                <a16:creationId xmlns:a16="http://schemas.microsoft.com/office/drawing/2014/main" id="{B50038F6-8C5F-4681-98B0-240A8093CAF8}"/>
              </a:ext>
            </a:extLst>
          </p:cNvPr>
          <p:cNvSpPr>
            <a:spLocks noGrp="1"/>
          </p:cNvSpPr>
          <p:nvPr>
            <p:ph type="title"/>
          </p:nvPr>
        </p:nvSpPr>
        <p:spPr>
          <a:xfrm>
            <a:off x="-1" y="0"/>
            <a:ext cx="12056861" cy="1485900"/>
          </a:xfrm>
        </p:spPr>
        <p:txBody>
          <a:bodyPr>
            <a:normAutofit fontScale="90000"/>
          </a:bodyPr>
          <a:lstStyle/>
          <a:p>
            <a:pPr algn="ctr"/>
            <a:r>
              <a:rPr lang="en-US" sz="4300" dirty="0"/>
              <a:t>Distribution of aerobic methane oxidizers, methanotrophs</a:t>
            </a:r>
            <a:br>
              <a:rPr lang="en-US" dirty="0"/>
            </a:br>
            <a:r>
              <a:rPr lang="en-US" sz="3600" dirty="0"/>
              <a:t>-16S rRNA gene amplicon sequencing-</a:t>
            </a:r>
            <a:endParaRPr lang="en-US" dirty="0"/>
          </a:p>
        </p:txBody>
      </p:sp>
      <p:pic>
        <p:nvPicPr>
          <p:cNvPr id="4" name="Picture 3" descr="A close up of a logo&#10;&#10;Description automatically generated">
            <a:extLst>
              <a:ext uri="{FF2B5EF4-FFF2-40B4-BE49-F238E27FC236}">
                <a16:creationId xmlns:a16="http://schemas.microsoft.com/office/drawing/2014/main" id="{A61E45A5-1979-4E2E-AEF4-FED7E4C60538}"/>
              </a:ext>
            </a:extLst>
          </p:cNvPr>
          <p:cNvPicPr>
            <a:picLocks noChangeAspect="1"/>
          </p:cNvPicPr>
          <p:nvPr/>
        </p:nvPicPr>
        <p:blipFill rotWithShape="1">
          <a:blip r:embed="rId4">
            <a:extLst>
              <a:ext uri="{28A0092B-C50C-407E-A947-70E740481C1C}">
                <a14:useLocalDpi xmlns:a14="http://schemas.microsoft.com/office/drawing/2010/main" val="0"/>
              </a:ext>
            </a:extLst>
          </a:blip>
          <a:srcRect l="15030" t="2446" r="-2" b="-1"/>
          <a:stretch/>
        </p:blipFill>
        <p:spPr>
          <a:xfrm>
            <a:off x="11090564" y="5237017"/>
            <a:ext cx="966297" cy="1481061"/>
          </a:xfrm>
          <a:prstGeom prst="rect">
            <a:avLst/>
          </a:prstGeom>
        </p:spPr>
      </p:pic>
      <p:sp>
        <p:nvSpPr>
          <p:cNvPr id="3" name="Content Placeholder 2">
            <a:extLst>
              <a:ext uri="{FF2B5EF4-FFF2-40B4-BE49-F238E27FC236}">
                <a16:creationId xmlns:a16="http://schemas.microsoft.com/office/drawing/2014/main" id="{04135317-C0ED-418D-8DCD-CC1E24BB1B2A}"/>
              </a:ext>
            </a:extLst>
          </p:cNvPr>
          <p:cNvSpPr>
            <a:spLocks noGrp="1"/>
          </p:cNvSpPr>
          <p:nvPr>
            <p:ph idx="1"/>
          </p:nvPr>
        </p:nvSpPr>
        <p:spPr>
          <a:xfrm>
            <a:off x="805240" y="1666193"/>
            <a:ext cx="5218079" cy="5191807"/>
          </a:xfrm>
        </p:spPr>
        <p:txBody>
          <a:bodyPr>
            <a:noAutofit/>
          </a:bodyPr>
          <a:lstStyle/>
          <a:p>
            <a:r>
              <a:rPr lang="en-US" sz="2400" dirty="0">
                <a:solidFill>
                  <a:schemeClr val="tx1"/>
                </a:solidFill>
              </a:rPr>
              <a:t>NH3/NH4+ can competitively inhibit the enzyme involved in the first step of aerobic methane oxidation</a:t>
            </a:r>
          </a:p>
          <a:p>
            <a:r>
              <a:rPr lang="en-US" sz="2400" dirty="0">
                <a:solidFill>
                  <a:schemeClr val="tx1"/>
                </a:solidFill>
              </a:rPr>
              <a:t>At &gt; 50C, steep increase in energy for ammonia oxidation </a:t>
            </a:r>
          </a:p>
          <a:p>
            <a:r>
              <a:rPr lang="en-US" sz="2400" dirty="0">
                <a:solidFill>
                  <a:schemeClr val="tx1"/>
                </a:solidFill>
              </a:rPr>
              <a:t>Methanotrophs not detected at sites &gt; 50C</a:t>
            </a:r>
          </a:p>
          <a:p>
            <a:r>
              <a:rPr lang="en-US" sz="2400" dirty="0">
                <a:solidFill>
                  <a:schemeClr val="tx1"/>
                </a:solidFill>
              </a:rPr>
              <a:t>Ammonia oxidation may start to have an inhibitory effect at &gt; 50C sites</a:t>
            </a:r>
          </a:p>
          <a:p>
            <a:pPr lvl="1"/>
            <a:r>
              <a:rPr lang="en-US" i="0" dirty="0">
                <a:solidFill>
                  <a:schemeClr val="tx1"/>
                </a:solidFill>
              </a:rPr>
              <a:t>Alternative hypotheses:</a:t>
            </a:r>
          </a:p>
          <a:p>
            <a:pPr lvl="2"/>
            <a:r>
              <a:rPr lang="en-US" sz="2000" dirty="0">
                <a:solidFill>
                  <a:schemeClr val="tx1"/>
                </a:solidFill>
              </a:rPr>
              <a:t>Temperature</a:t>
            </a:r>
          </a:p>
          <a:p>
            <a:pPr lvl="2"/>
            <a:r>
              <a:rPr lang="en-US" sz="2000" i="0" dirty="0">
                <a:solidFill>
                  <a:schemeClr val="tx1"/>
                </a:solidFill>
              </a:rPr>
              <a:t>pH</a:t>
            </a:r>
          </a:p>
        </p:txBody>
      </p:sp>
    </p:spTree>
    <p:extLst>
      <p:ext uri="{BB962C8B-B14F-4D97-AF65-F5344CB8AC3E}">
        <p14:creationId xmlns:p14="http://schemas.microsoft.com/office/powerpoint/2010/main" val="377614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5641-6389-4AF8-A06F-ACB502E566AA}"/>
              </a:ext>
            </a:extLst>
          </p:cNvPr>
          <p:cNvSpPr>
            <a:spLocks noGrp="1"/>
          </p:cNvSpPr>
          <p:nvPr>
            <p:ph type="title"/>
          </p:nvPr>
        </p:nvSpPr>
        <p:spPr>
          <a:xfrm>
            <a:off x="1318437" y="314740"/>
            <a:ext cx="9601200" cy="1485900"/>
          </a:xfrm>
        </p:spPr>
        <p:txBody>
          <a:bodyPr/>
          <a:lstStyle/>
          <a:p>
            <a:r>
              <a:rPr lang="en-US" dirty="0"/>
              <a:t>Future Plans</a:t>
            </a:r>
          </a:p>
        </p:txBody>
      </p:sp>
      <p:sp>
        <p:nvSpPr>
          <p:cNvPr id="3" name="Content Placeholder 2">
            <a:extLst>
              <a:ext uri="{FF2B5EF4-FFF2-40B4-BE49-F238E27FC236}">
                <a16:creationId xmlns:a16="http://schemas.microsoft.com/office/drawing/2014/main" id="{4CB4AECC-39B8-4AA8-BDC5-6DE7852D1878}"/>
              </a:ext>
            </a:extLst>
          </p:cNvPr>
          <p:cNvSpPr>
            <a:spLocks noGrp="1"/>
          </p:cNvSpPr>
          <p:nvPr>
            <p:ph idx="1"/>
          </p:nvPr>
        </p:nvSpPr>
        <p:spPr>
          <a:xfrm>
            <a:off x="536713" y="1510748"/>
            <a:ext cx="9601200" cy="4770782"/>
          </a:xfrm>
        </p:spPr>
        <p:txBody>
          <a:bodyPr/>
          <a:lstStyle/>
          <a:p>
            <a:pPr lvl="2"/>
            <a:r>
              <a:rPr lang="en-US" sz="2800" dirty="0"/>
              <a:t>Create all the plots and analysis shown today for each cross section</a:t>
            </a:r>
          </a:p>
          <a:p>
            <a:pPr lvl="2"/>
            <a:endParaRPr lang="en-US" sz="2800" dirty="0"/>
          </a:p>
          <a:p>
            <a:pPr lvl="2"/>
            <a:r>
              <a:rPr lang="en-US" sz="2800" dirty="0"/>
              <a:t>Currently the main factor considered in the analysis has been the cooling temperature down the outflow. Eventually we will create an evaporation model as well.</a:t>
            </a:r>
          </a:p>
          <a:p>
            <a:pPr lvl="2"/>
            <a:endParaRPr lang="en-US" sz="2800" dirty="0"/>
          </a:p>
          <a:p>
            <a:pPr lvl="2"/>
            <a:r>
              <a:rPr lang="en-US" sz="2800" dirty="0"/>
              <a:t>Use ArcGIS to map out the biology on an energetic and geochemical landscape</a:t>
            </a:r>
          </a:p>
          <a:p>
            <a:endParaRPr lang="en-US" dirty="0"/>
          </a:p>
        </p:txBody>
      </p:sp>
      <p:pic>
        <p:nvPicPr>
          <p:cNvPr id="4" name="Picture 3" descr="A close up of a logo&#10;&#10;Description automatically generated">
            <a:extLst>
              <a:ext uri="{FF2B5EF4-FFF2-40B4-BE49-F238E27FC236}">
                <a16:creationId xmlns:a16="http://schemas.microsoft.com/office/drawing/2014/main" id="{25488297-2B9F-4CD7-B8F6-F8BCC00CA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637" y="5199885"/>
            <a:ext cx="1137224" cy="1518194"/>
          </a:xfrm>
          <a:prstGeom prst="rect">
            <a:avLst/>
          </a:prstGeom>
        </p:spPr>
      </p:pic>
    </p:spTree>
    <p:extLst>
      <p:ext uri="{BB962C8B-B14F-4D97-AF65-F5344CB8AC3E}">
        <p14:creationId xmlns:p14="http://schemas.microsoft.com/office/powerpoint/2010/main" val="266715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E3C4-492C-4480-A89A-6D2B6E6C6A8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A9A3F112-56E8-44FB-AE60-9EEAD6A7B106}"/>
              </a:ext>
            </a:extLst>
          </p:cNvPr>
          <p:cNvSpPr>
            <a:spLocks noGrp="1"/>
          </p:cNvSpPr>
          <p:nvPr>
            <p:ph idx="1"/>
          </p:nvPr>
        </p:nvSpPr>
        <p:spPr>
          <a:xfrm>
            <a:off x="1371600" y="1603513"/>
            <a:ext cx="9601200" cy="4263887"/>
          </a:xfrm>
        </p:spPr>
        <p:txBody>
          <a:bodyPr>
            <a:normAutofit/>
          </a:bodyPr>
          <a:lstStyle/>
          <a:p>
            <a:pPr marL="0" indent="0">
              <a:lnSpc>
                <a:spcPct val="150000"/>
              </a:lnSpc>
              <a:buNone/>
            </a:pPr>
            <a:r>
              <a:rPr lang="en-US" sz="2800" dirty="0"/>
              <a:t>A very special thank you to Alta Howells for all the time and effort put into helping with this project. Thank you to Everett Shock for mentoring and guiding me through the research and thank you to everyone in the GEOPIG research group for their assistance and support. And special thanks to the Arizona Space Grant Consortium for the opportunity.</a:t>
            </a:r>
          </a:p>
        </p:txBody>
      </p:sp>
      <p:pic>
        <p:nvPicPr>
          <p:cNvPr id="4" name="Picture 3" descr="A close up of a logo&#10;&#10;Description automatically generated">
            <a:extLst>
              <a:ext uri="{FF2B5EF4-FFF2-40B4-BE49-F238E27FC236}">
                <a16:creationId xmlns:a16="http://schemas.microsoft.com/office/drawing/2014/main" id="{CD2CBB7F-406C-448A-B89D-A0DEBDAAD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637" y="5199885"/>
            <a:ext cx="1137224" cy="1518194"/>
          </a:xfrm>
          <a:prstGeom prst="rect">
            <a:avLst/>
          </a:prstGeom>
        </p:spPr>
      </p:pic>
    </p:spTree>
    <p:extLst>
      <p:ext uri="{BB962C8B-B14F-4D97-AF65-F5344CB8AC3E}">
        <p14:creationId xmlns:p14="http://schemas.microsoft.com/office/powerpoint/2010/main" val="57279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299640"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0266" y="1010266"/>
            <a:ext cx="10171466"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A4DD4-2BA1-4D3D-A5FE-9E33D139B866}"/>
              </a:ext>
            </a:extLst>
          </p:cNvPr>
          <p:cNvSpPr>
            <a:spLocks noGrp="1"/>
          </p:cNvSpPr>
          <p:nvPr>
            <p:ph type="title"/>
          </p:nvPr>
        </p:nvSpPr>
        <p:spPr>
          <a:xfrm>
            <a:off x="4012343" y="1398896"/>
            <a:ext cx="6805210" cy="3636246"/>
          </a:xfrm>
        </p:spPr>
        <p:txBody>
          <a:bodyPr>
            <a:normAutofit/>
          </a:bodyPr>
          <a:lstStyle/>
          <a:p>
            <a:pPr algn="r"/>
            <a:r>
              <a:rPr lang="en-US" sz="8000" dirty="0"/>
              <a:t>Thank You for Listening!</a:t>
            </a:r>
          </a:p>
        </p:txBody>
      </p:sp>
      <p:pic>
        <p:nvPicPr>
          <p:cNvPr id="6" name="Picture 5" descr="A close up of a logo&#10;&#10;Description automatically generated">
            <a:extLst>
              <a:ext uri="{FF2B5EF4-FFF2-40B4-BE49-F238E27FC236}">
                <a16:creationId xmlns:a16="http://schemas.microsoft.com/office/drawing/2014/main" id="{9F7953AE-BB49-4FB5-9069-E8C51B186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65" y="3427697"/>
            <a:ext cx="1772691" cy="2366542"/>
          </a:xfrm>
          <a:prstGeom prst="rect">
            <a:avLst/>
          </a:prstGeom>
        </p:spPr>
      </p:pic>
    </p:spTree>
    <p:extLst>
      <p:ext uri="{BB962C8B-B14F-4D97-AF65-F5344CB8AC3E}">
        <p14:creationId xmlns:p14="http://schemas.microsoft.com/office/powerpoint/2010/main" val="103946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2CD5-BDBF-4E79-BCCA-5C21B7910942}"/>
              </a:ext>
            </a:extLst>
          </p:cNvPr>
          <p:cNvSpPr>
            <a:spLocks noGrp="1"/>
          </p:cNvSpPr>
          <p:nvPr>
            <p:ph type="title"/>
          </p:nvPr>
        </p:nvSpPr>
        <p:spPr/>
        <p:txBody>
          <a:bodyPr/>
          <a:lstStyle/>
          <a:p>
            <a:r>
              <a:rPr lang="en-US" dirty="0"/>
              <a:t>Large scale gradients influence biological diversity </a:t>
            </a:r>
          </a:p>
        </p:txBody>
      </p:sp>
      <p:sp>
        <p:nvSpPr>
          <p:cNvPr id="4" name="Rectangle 3">
            <a:extLst>
              <a:ext uri="{FF2B5EF4-FFF2-40B4-BE49-F238E27FC236}">
                <a16:creationId xmlns:a16="http://schemas.microsoft.com/office/drawing/2014/main" id="{0F65D3B4-C8B6-4821-BB3D-1DB9ED80DB4E}"/>
              </a:ext>
            </a:extLst>
          </p:cNvPr>
          <p:cNvSpPr/>
          <p:nvPr/>
        </p:nvSpPr>
        <p:spPr>
          <a:xfrm>
            <a:off x="1752857" y="2382902"/>
            <a:ext cx="8686285" cy="3887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D13F9F2-E9FB-48BB-AEF2-A265CC2407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3664" y="2578442"/>
            <a:ext cx="8424670" cy="3620793"/>
          </a:xfrm>
          <a:prstGeom prst="rect">
            <a:avLst/>
          </a:prstGeom>
        </p:spPr>
      </p:pic>
      <p:sp>
        <p:nvSpPr>
          <p:cNvPr id="9" name="TextBox 71">
            <a:extLst>
              <a:ext uri="{FF2B5EF4-FFF2-40B4-BE49-F238E27FC236}">
                <a16:creationId xmlns:a16="http://schemas.microsoft.com/office/drawing/2014/main" id="{46D1A7ED-6322-40B4-9E13-9CA7594494E5}"/>
              </a:ext>
            </a:extLst>
          </p:cNvPr>
          <p:cNvSpPr txBox="1"/>
          <p:nvPr/>
        </p:nvSpPr>
        <p:spPr>
          <a:xfrm>
            <a:off x="8577031" y="6275126"/>
            <a:ext cx="1927515" cy="276999"/>
          </a:xfrm>
          <a:prstGeom prst="rect">
            <a:avLst/>
          </a:prstGeom>
          <a:noFill/>
          <a:ln w="76200">
            <a:noFill/>
          </a:ln>
        </p:spPr>
        <p:txBody>
          <a:bodyPr wrap="none" rtlCol="0">
            <a:spAutoFit/>
          </a:bodyPr>
          <a:lstStyle>
            <a:defPPr>
              <a:defRPr lang="en-US"/>
            </a:defPPr>
            <a:lvl1pPr marL="0" algn="l" defTabSz="5381884" rtl="0" eaLnBrk="1" latinLnBrk="0" hangingPunct="1">
              <a:defRPr sz="10600" kern="1200">
                <a:solidFill>
                  <a:schemeClr val="tx1"/>
                </a:solidFill>
                <a:latin typeface="+mn-lt"/>
                <a:ea typeface="+mn-ea"/>
                <a:cs typeface="+mn-cs"/>
              </a:defRPr>
            </a:lvl1pPr>
            <a:lvl2pPr marL="2690942" algn="l" defTabSz="5381884" rtl="0" eaLnBrk="1" latinLnBrk="0" hangingPunct="1">
              <a:defRPr sz="10600" kern="1200">
                <a:solidFill>
                  <a:schemeClr val="tx1"/>
                </a:solidFill>
                <a:latin typeface="+mn-lt"/>
                <a:ea typeface="+mn-ea"/>
                <a:cs typeface="+mn-cs"/>
              </a:defRPr>
            </a:lvl2pPr>
            <a:lvl3pPr marL="5381884" algn="l" defTabSz="5381884" rtl="0" eaLnBrk="1" latinLnBrk="0" hangingPunct="1">
              <a:defRPr sz="10600" kern="1200">
                <a:solidFill>
                  <a:schemeClr val="tx1"/>
                </a:solidFill>
                <a:latin typeface="+mn-lt"/>
                <a:ea typeface="+mn-ea"/>
                <a:cs typeface="+mn-cs"/>
              </a:defRPr>
            </a:lvl3pPr>
            <a:lvl4pPr marL="8072826" algn="l" defTabSz="5381884" rtl="0" eaLnBrk="1" latinLnBrk="0" hangingPunct="1">
              <a:defRPr sz="10600" kern="1200">
                <a:solidFill>
                  <a:schemeClr val="tx1"/>
                </a:solidFill>
                <a:latin typeface="+mn-lt"/>
                <a:ea typeface="+mn-ea"/>
                <a:cs typeface="+mn-cs"/>
              </a:defRPr>
            </a:lvl4pPr>
            <a:lvl5pPr marL="10763768" algn="l" defTabSz="5381884" rtl="0" eaLnBrk="1" latinLnBrk="0" hangingPunct="1">
              <a:defRPr sz="10600" kern="1200">
                <a:solidFill>
                  <a:schemeClr val="tx1"/>
                </a:solidFill>
                <a:latin typeface="+mn-lt"/>
                <a:ea typeface="+mn-ea"/>
                <a:cs typeface="+mn-cs"/>
              </a:defRPr>
            </a:lvl5pPr>
            <a:lvl6pPr marL="13454710" algn="l" defTabSz="5381884" rtl="0" eaLnBrk="1" latinLnBrk="0" hangingPunct="1">
              <a:defRPr sz="10600" kern="1200">
                <a:solidFill>
                  <a:schemeClr val="tx1"/>
                </a:solidFill>
                <a:latin typeface="+mn-lt"/>
                <a:ea typeface="+mn-ea"/>
                <a:cs typeface="+mn-cs"/>
              </a:defRPr>
            </a:lvl6pPr>
            <a:lvl7pPr marL="16145652" algn="l" defTabSz="5381884" rtl="0" eaLnBrk="1" latinLnBrk="0" hangingPunct="1">
              <a:defRPr sz="10600" kern="1200">
                <a:solidFill>
                  <a:schemeClr val="tx1"/>
                </a:solidFill>
                <a:latin typeface="+mn-lt"/>
                <a:ea typeface="+mn-ea"/>
                <a:cs typeface="+mn-cs"/>
              </a:defRPr>
            </a:lvl7pPr>
            <a:lvl8pPr marL="18836594" algn="l" defTabSz="5381884" rtl="0" eaLnBrk="1" latinLnBrk="0" hangingPunct="1">
              <a:defRPr sz="10600" kern="1200">
                <a:solidFill>
                  <a:schemeClr val="tx1"/>
                </a:solidFill>
                <a:latin typeface="+mn-lt"/>
                <a:ea typeface="+mn-ea"/>
                <a:cs typeface="+mn-cs"/>
              </a:defRPr>
            </a:lvl8pPr>
            <a:lvl9pPr marL="21527536" algn="l" defTabSz="5381884" rtl="0" eaLnBrk="1" latinLnBrk="0" hangingPunct="1">
              <a:defRPr sz="10600" kern="1200">
                <a:solidFill>
                  <a:schemeClr val="tx1"/>
                </a:solidFill>
                <a:latin typeface="+mn-lt"/>
                <a:ea typeface="+mn-ea"/>
                <a:cs typeface="+mn-cs"/>
              </a:defRPr>
            </a:lvl9pPr>
          </a:lstStyle>
          <a:p>
            <a:r>
              <a:rPr lang="en-US" sz="1200" i="1" dirty="0"/>
              <a:t>Adapted from Beard, 1955</a:t>
            </a:r>
          </a:p>
        </p:txBody>
      </p:sp>
      <p:pic>
        <p:nvPicPr>
          <p:cNvPr id="10" name="Picture 9" descr="A close up of a logo&#10;&#10;Description automatically generated">
            <a:extLst>
              <a:ext uri="{FF2B5EF4-FFF2-40B4-BE49-F238E27FC236}">
                <a16:creationId xmlns:a16="http://schemas.microsoft.com/office/drawing/2014/main" id="{6E0E7E71-1335-4372-90F5-41F69632B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spTree>
    <p:extLst>
      <p:ext uri="{BB962C8B-B14F-4D97-AF65-F5344CB8AC3E}">
        <p14:creationId xmlns:p14="http://schemas.microsoft.com/office/powerpoint/2010/main" val="66694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2B5C8C-C21C-4977-A797-16F438BB30F6}"/>
              </a:ext>
            </a:extLst>
          </p:cNvPr>
          <p:cNvSpPr/>
          <p:nvPr/>
        </p:nvSpPr>
        <p:spPr>
          <a:xfrm>
            <a:off x="1"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31" descr="A picture containing photo, holding, woman, standing&#10;&#10;Description automatically generated">
            <a:extLst>
              <a:ext uri="{FF2B5EF4-FFF2-40B4-BE49-F238E27FC236}">
                <a16:creationId xmlns:a16="http://schemas.microsoft.com/office/drawing/2014/main" id="{15057A27-B3F8-4C99-AB85-FC921DF01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40" y="-74430"/>
            <a:ext cx="2771058" cy="7060022"/>
          </a:xfrm>
          <a:prstGeom prst="rect">
            <a:avLst/>
          </a:prstGeom>
        </p:spPr>
      </p:pic>
      <p:sp>
        <p:nvSpPr>
          <p:cNvPr id="41" name="Rectangle 40">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Content Placeholder 35">
            <a:extLst>
              <a:ext uri="{FF2B5EF4-FFF2-40B4-BE49-F238E27FC236}">
                <a16:creationId xmlns:a16="http://schemas.microsoft.com/office/drawing/2014/main" id="{87F6FE1F-002B-4F1D-A335-4688ECFEEC24}"/>
              </a:ext>
            </a:extLst>
          </p:cNvPr>
          <p:cNvSpPr>
            <a:spLocks noGrp="1"/>
          </p:cNvSpPr>
          <p:nvPr>
            <p:ph idx="1"/>
          </p:nvPr>
        </p:nvSpPr>
        <p:spPr>
          <a:xfrm>
            <a:off x="4883885" y="333617"/>
            <a:ext cx="6263984" cy="6190765"/>
          </a:xfrm>
        </p:spPr>
        <p:txBody>
          <a:bodyPr>
            <a:normAutofit fontScale="25000" lnSpcReduction="20000"/>
          </a:bodyPr>
          <a:lstStyle/>
          <a:p>
            <a:pPr>
              <a:lnSpc>
                <a:spcPct val="150000"/>
              </a:lnSpc>
              <a:buFont typeface="Wingdings" panose="05000000000000000000" pitchFamily="2" charset="2"/>
              <a:buChar char="§"/>
            </a:pPr>
            <a:r>
              <a:rPr lang="en-US" sz="11200" dirty="0">
                <a:latin typeface="Arial" panose="020B0604020202020204" pitchFamily="34" charset="0"/>
                <a:cs typeface="Arial" panose="020B0604020202020204" pitchFamily="34" charset="0"/>
              </a:rPr>
              <a:t>Chemical and temperature gradients are both driving forces for the environment and inhabitants. </a:t>
            </a:r>
            <a:endParaRPr lang="en-US" sz="3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
            </a:pPr>
            <a:r>
              <a:rPr lang="en-US" sz="11200" dirty="0">
                <a:latin typeface="Arial" panose="020B0604020202020204" pitchFamily="34" charset="0"/>
                <a:cs typeface="Arial" panose="020B0604020202020204" pitchFamily="34" charset="0"/>
              </a:rPr>
              <a:t>Study a small-scale system and </a:t>
            </a:r>
            <a:r>
              <a:rPr lang="en-US" sz="11200" i="0" dirty="0">
                <a:latin typeface="Arial" panose="020B0604020202020204" pitchFamily="34" charset="0"/>
                <a:cs typeface="Arial" panose="020B0604020202020204" pitchFamily="34" charset="0"/>
              </a:rPr>
              <a:t>the local ecological response to geochemical gradients </a:t>
            </a:r>
            <a:endParaRPr lang="en-US" sz="3600" i="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
            </a:pPr>
            <a:r>
              <a:rPr lang="en-US" sz="11200" i="0" dirty="0">
                <a:latin typeface="Arial" panose="020B0604020202020204" pitchFamily="34" charset="0"/>
                <a:cs typeface="Arial" panose="020B0604020202020204" pitchFamily="34" charset="0"/>
              </a:rPr>
              <a:t>Collect information on ecological development and biodiversity which can then be applied to larger systems on Earth or off-planet.</a:t>
            </a:r>
          </a:p>
          <a:p>
            <a:endParaRPr lang="en-US" dirty="0"/>
          </a:p>
        </p:txBody>
      </p:sp>
      <p:sp>
        <p:nvSpPr>
          <p:cNvPr id="63" name="Left Brace 62">
            <a:extLst>
              <a:ext uri="{FF2B5EF4-FFF2-40B4-BE49-F238E27FC236}">
                <a16:creationId xmlns:a16="http://schemas.microsoft.com/office/drawing/2014/main" id="{EE8512A9-9BCE-481A-864F-F09EC6853D73}"/>
              </a:ext>
            </a:extLst>
          </p:cNvPr>
          <p:cNvSpPr/>
          <p:nvPr/>
        </p:nvSpPr>
        <p:spPr bwMode="auto">
          <a:xfrm rot="16200000">
            <a:off x="2137378" y="1543586"/>
            <a:ext cx="178905" cy="987874"/>
          </a:xfrm>
          <a:prstGeom prst="leftBrace">
            <a:avLst>
              <a:gd name="adj1" fmla="val 73389"/>
              <a:gd name="adj2" fmla="val 50000"/>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effectLst/>
              <a:latin typeface="Arial" charset="0"/>
            </a:endParaRPr>
          </a:p>
        </p:txBody>
      </p:sp>
      <p:sp>
        <p:nvSpPr>
          <p:cNvPr id="64" name="TextBox 63">
            <a:extLst>
              <a:ext uri="{FF2B5EF4-FFF2-40B4-BE49-F238E27FC236}">
                <a16:creationId xmlns:a16="http://schemas.microsoft.com/office/drawing/2014/main" id="{B6654B8B-D315-4468-B67C-2C33415616A6}"/>
              </a:ext>
            </a:extLst>
          </p:cNvPr>
          <p:cNvSpPr txBox="1"/>
          <p:nvPr/>
        </p:nvSpPr>
        <p:spPr>
          <a:xfrm>
            <a:off x="1935879" y="2083640"/>
            <a:ext cx="2011338" cy="400110"/>
          </a:xfrm>
          <a:prstGeom prst="rect">
            <a:avLst/>
          </a:prstGeom>
          <a:noFill/>
        </p:spPr>
        <p:txBody>
          <a:bodyPr wrap="square" rtlCol="0">
            <a:spAutoFit/>
          </a:bodyPr>
          <a:lstStyle/>
          <a:p>
            <a:r>
              <a:rPr lang="en-US" sz="2000" dirty="0"/>
              <a:t>2m</a:t>
            </a:r>
          </a:p>
        </p:txBody>
      </p:sp>
      <p:pic>
        <p:nvPicPr>
          <p:cNvPr id="10" name="Picture 9" descr="A close up of a logo&#10;&#10;Description automatically generated">
            <a:extLst>
              <a:ext uri="{FF2B5EF4-FFF2-40B4-BE49-F238E27FC236}">
                <a16:creationId xmlns:a16="http://schemas.microsoft.com/office/drawing/2014/main" id="{11B5AE36-AD29-4AC6-AE71-E8E597B0F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spTree>
    <p:extLst>
      <p:ext uri="{BB962C8B-B14F-4D97-AF65-F5344CB8AC3E}">
        <p14:creationId xmlns:p14="http://schemas.microsoft.com/office/powerpoint/2010/main" val="83683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2ACB-0C68-4BF9-B397-AA9C64D2AE43}"/>
              </a:ext>
            </a:extLst>
          </p:cNvPr>
          <p:cNvSpPr>
            <a:spLocks noGrp="1"/>
          </p:cNvSpPr>
          <p:nvPr>
            <p:ph type="title"/>
          </p:nvPr>
        </p:nvSpPr>
        <p:spPr>
          <a:xfrm>
            <a:off x="1295400" y="378279"/>
            <a:ext cx="9601200" cy="1485900"/>
          </a:xfrm>
        </p:spPr>
        <p:txBody>
          <a:bodyPr/>
          <a:lstStyle/>
          <a:p>
            <a:r>
              <a:rPr lang="en-US" dirty="0"/>
              <a:t>Objectives</a:t>
            </a:r>
          </a:p>
        </p:txBody>
      </p:sp>
      <p:sp>
        <p:nvSpPr>
          <p:cNvPr id="3" name="Content Placeholder 2">
            <a:extLst>
              <a:ext uri="{FF2B5EF4-FFF2-40B4-BE49-F238E27FC236}">
                <a16:creationId xmlns:a16="http://schemas.microsoft.com/office/drawing/2014/main" id="{24BF85B0-D202-4144-815B-891F55C1FF1D}"/>
              </a:ext>
            </a:extLst>
          </p:cNvPr>
          <p:cNvSpPr>
            <a:spLocks noGrp="1"/>
          </p:cNvSpPr>
          <p:nvPr>
            <p:ph idx="1"/>
          </p:nvPr>
        </p:nvSpPr>
        <p:spPr>
          <a:xfrm>
            <a:off x="1371600" y="1540565"/>
            <a:ext cx="9601200" cy="4326835"/>
          </a:xfrm>
        </p:spPr>
        <p:txBody>
          <a:bodyPr>
            <a:normAutofit lnSpcReduction="10000"/>
          </a:bodyPr>
          <a:lstStyle/>
          <a:p>
            <a:r>
              <a:rPr lang="en-US" sz="3200" dirty="0"/>
              <a:t>Understand the chemical gradient present</a:t>
            </a:r>
          </a:p>
          <a:p>
            <a:endParaRPr lang="en-US" sz="3200" dirty="0"/>
          </a:p>
          <a:p>
            <a:r>
              <a:rPr lang="en-US" sz="3200" dirty="0"/>
              <a:t>Determine the mixing model for the system and impact on chemistry</a:t>
            </a:r>
          </a:p>
          <a:p>
            <a:endParaRPr lang="en-US" sz="3200" dirty="0"/>
          </a:p>
          <a:p>
            <a:r>
              <a:rPr lang="en-US" sz="3200" dirty="0"/>
              <a:t>Understand how both mixing and the chemical gradient play a role in the biology present and its diversity</a:t>
            </a:r>
          </a:p>
        </p:txBody>
      </p:sp>
      <p:pic>
        <p:nvPicPr>
          <p:cNvPr id="5" name="Picture 4" descr="A close up of a logo&#10;&#10;Description automatically generated">
            <a:extLst>
              <a:ext uri="{FF2B5EF4-FFF2-40B4-BE49-F238E27FC236}">
                <a16:creationId xmlns:a16="http://schemas.microsoft.com/office/drawing/2014/main" id="{A9C03C35-8433-4865-8434-9B49B01E8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spTree>
    <p:extLst>
      <p:ext uri="{BB962C8B-B14F-4D97-AF65-F5344CB8AC3E}">
        <p14:creationId xmlns:p14="http://schemas.microsoft.com/office/powerpoint/2010/main" val="215777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C820-DA4A-4B6E-AEE3-D178DDAEC396}"/>
              </a:ext>
            </a:extLst>
          </p:cNvPr>
          <p:cNvSpPr>
            <a:spLocks noGrp="1"/>
          </p:cNvSpPr>
          <p:nvPr>
            <p:ph type="title"/>
          </p:nvPr>
        </p:nvSpPr>
        <p:spPr>
          <a:xfrm>
            <a:off x="5467182" y="139922"/>
            <a:ext cx="7184799" cy="1485900"/>
          </a:xfrm>
        </p:spPr>
        <p:txBody>
          <a:bodyPr/>
          <a:lstStyle/>
          <a:p>
            <a:r>
              <a:rPr lang="en-US" dirty="0"/>
              <a:t>Measurements</a:t>
            </a:r>
          </a:p>
        </p:txBody>
      </p:sp>
      <p:pic>
        <p:nvPicPr>
          <p:cNvPr id="120" name="Content Placeholder 119" descr="A screenshot of a cell phone&#10;&#10;Description automatically generated">
            <a:extLst>
              <a:ext uri="{FF2B5EF4-FFF2-40B4-BE49-F238E27FC236}">
                <a16:creationId xmlns:a16="http://schemas.microsoft.com/office/drawing/2014/main" id="{7AB22D33-4759-43A1-993F-1F4A5D8AA3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4388" y="-47130"/>
            <a:ext cx="2058875" cy="6932381"/>
          </a:xfrm>
        </p:spPr>
      </p:pic>
      <p:pic>
        <p:nvPicPr>
          <p:cNvPr id="122" name="Picture 121" descr="A picture containing tree, sign, white, standing&#10;&#10;Description automatically generated">
            <a:extLst>
              <a:ext uri="{FF2B5EF4-FFF2-40B4-BE49-F238E27FC236}">
                <a16:creationId xmlns:a16="http://schemas.microsoft.com/office/drawing/2014/main" id="{B4BA9483-6816-4A20-9128-5A893ABCD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3154"/>
            <a:ext cx="2744089" cy="7114033"/>
          </a:xfrm>
          <a:prstGeom prst="rect">
            <a:avLst/>
          </a:prstGeom>
        </p:spPr>
      </p:pic>
      <p:sp>
        <p:nvSpPr>
          <p:cNvPr id="124" name="TextBox 123">
            <a:extLst>
              <a:ext uri="{FF2B5EF4-FFF2-40B4-BE49-F238E27FC236}">
                <a16:creationId xmlns:a16="http://schemas.microsoft.com/office/drawing/2014/main" id="{2E343FA4-FE73-4FFB-A6EA-D2285D9F3816}"/>
              </a:ext>
            </a:extLst>
          </p:cNvPr>
          <p:cNvSpPr txBox="1"/>
          <p:nvPr/>
        </p:nvSpPr>
        <p:spPr>
          <a:xfrm>
            <a:off x="5467182" y="1067816"/>
            <a:ext cx="6115218" cy="4770537"/>
          </a:xfrm>
          <a:prstGeom prst="rect">
            <a:avLst/>
          </a:prstGeom>
          <a:noFill/>
        </p:spPr>
        <p:txBody>
          <a:bodyPr wrap="square" rtlCol="0">
            <a:spAutoFit/>
          </a:bodyPr>
          <a:lstStyle/>
          <a:p>
            <a:pPr marL="457200" indent="-457200">
              <a:buFont typeface="Wingdings" panose="05000000000000000000" pitchFamily="2" charset="2"/>
              <a:buChar char="§"/>
            </a:pPr>
            <a:r>
              <a:rPr lang="en-US" sz="2800" dirty="0"/>
              <a:t>Temperature data points were taken at points across each cross section as well as the sources.</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Biological samples were collected at some points of the cross section.</a:t>
            </a:r>
          </a:p>
          <a:p>
            <a:pPr marL="1371600" lvl="2" indent="-457200">
              <a:buFont typeface="Wingdings" panose="05000000000000000000" pitchFamily="2" charset="2"/>
              <a:buChar char="§"/>
            </a:pPr>
            <a:r>
              <a:rPr lang="en-US" sz="2400" dirty="0"/>
              <a:t>Represented by the black points</a:t>
            </a:r>
          </a:p>
          <a:p>
            <a:pPr marL="914400" lvl="1"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Chemical measurements were collected at both source locations as well as the downstream mix.</a:t>
            </a:r>
          </a:p>
        </p:txBody>
      </p:sp>
      <p:sp>
        <p:nvSpPr>
          <p:cNvPr id="126" name="Left Brace 125">
            <a:extLst>
              <a:ext uri="{FF2B5EF4-FFF2-40B4-BE49-F238E27FC236}">
                <a16:creationId xmlns:a16="http://schemas.microsoft.com/office/drawing/2014/main" id="{1698B469-B436-4130-9A2F-9B94B96CEC3A}"/>
              </a:ext>
            </a:extLst>
          </p:cNvPr>
          <p:cNvSpPr/>
          <p:nvPr/>
        </p:nvSpPr>
        <p:spPr bwMode="auto">
          <a:xfrm rot="16200000">
            <a:off x="1385750" y="1543585"/>
            <a:ext cx="178905" cy="987874"/>
          </a:xfrm>
          <a:prstGeom prst="leftBrace">
            <a:avLst>
              <a:gd name="adj1" fmla="val 73389"/>
              <a:gd name="adj2" fmla="val 50000"/>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effectLst/>
              <a:latin typeface="Arial" charset="0"/>
            </a:endParaRPr>
          </a:p>
        </p:txBody>
      </p:sp>
      <p:sp>
        <p:nvSpPr>
          <p:cNvPr id="127" name="TextBox 126">
            <a:extLst>
              <a:ext uri="{FF2B5EF4-FFF2-40B4-BE49-F238E27FC236}">
                <a16:creationId xmlns:a16="http://schemas.microsoft.com/office/drawing/2014/main" id="{F0799439-B854-44EC-842C-1478E31404DA}"/>
              </a:ext>
            </a:extLst>
          </p:cNvPr>
          <p:cNvSpPr txBox="1"/>
          <p:nvPr/>
        </p:nvSpPr>
        <p:spPr>
          <a:xfrm>
            <a:off x="1184251" y="2083639"/>
            <a:ext cx="2011338" cy="400110"/>
          </a:xfrm>
          <a:prstGeom prst="rect">
            <a:avLst/>
          </a:prstGeom>
          <a:noFill/>
        </p:spPr>
        <p:txBody>
          <a:bodyPr wrap="square" rtlCol="0">
            <a:spAutoFit/>
          </a:bodyPr>
          <a:lstStyle/>
          <a:p>
            <a:r>
              <a:rPr lang="en-US" sz="2000" dirty="0"/>
              <a:t>2m</a:t>
            </a:r>
          </a:p>
        </p:txBody>
      </p:sp>
      <p:pic>
        <p:nvPicPr>
          <p:cNvPr id="11" name="Picture 10" descr="A close up of a logo&#10;&#10;Description automatically generated">
            <a:extLst>
              <a:ext uri="{FF2B5EF4-FFF2-40B4-BE49-F238E27FC236}">
                <a16:creationId xmlns:a16="http://schemas.microsoft.com/office/drawing/2014/main" id="{F8375AEF-833E-4D07-B7B7-CDBBD4CEF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spTree>
    <p:extLst>
      <p:ext uri="{BB962C8B-B14F-4D97-AF65-F5344CB8AC3E}">
        <p14:creationId xmlns:p14="http://schemas.microsoft.com/office/powerpoint/2010/main" val="234457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descr="A close up of a map&#10;&#10;Description automatically generated">
            <a:extLst>
              <a:ext uri="{FF2B5EF4-FFF2-40B4-BE49-F238E27FC236}">
                <a16:creationId xmlns:a16="http://schemas.microsoft.com/office/drawing/2014/main" id="{04266E04-0C8B-4647-B114-32A78C3881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4095" y="-376"/>
            <a:ext cx="6863809" cy="6743694"/>
          </a:xfrm>
          <a:prstGeom prst="rect">
            <a:avLst/>
          </a:prstGeom>
        </p:spPr>
      </p:pic>
      <p:pic>
        <p:nvPicPr>
          <p:cNvPr id="9" name="Picture 8" descr="A close up of a logo&#10;&#10;Description automatically generated">
            <a:extLst>
              <a:ext uri="{FF2B5EF4-FFF2-40B4-BE49-F238E27FC236}">
                <a16:creationId xmlns:a16="http://schemas.microsoft.com/office/drawing/2014/main" id="{7C8FCF2E-520D-4CC7-95B1-A10D68D0D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spTree>
    <p:extLst>
      <p:ext uri="{BB962C8B-B14F-4D97-AF65-F5344CB8AC3E}">
        <p14:creationId xmlns:p14="http://schemas.microsoft.com/office/powerpoint/2010/main" val="327563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7C8FCF2E-520D-4CC7-95B1-A10D68D0D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2EEA199C-637A-4828-9144-6BD779C37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7674"/>
            <a:ext cx="4991422" cy="3819619"/>
          </a:xfrm>
          <a:prstGeom prst="rect">
            <a:avLst/>
          </a:prstGeom>
        </p:spPr>
      </p:pic>
      <p:graphicFrame>
        <p:nvGraphicFramePr>
          <p:cNvPr id="12" name="Chart 11">
            <a:extLst>
              <a:ext uri="{FF2B5EF4-FFF2-40B4-BE49-F238E27FC236}">
                <a16:creationId xmlns:a16="http://schemas.microsoft.com/office/drawing/2014/main" id="{811C7DCE-F90D-4A62-820F-42AB94849380}"/>
              </a:ext>
            </a:extLst>
          </p:cNvPr>
          <p:cNvGraphicFramePr>
            <a:graphicFrameLocks/>
          </p:cNvGraphicFramePr>
          <p:nvPr>
            <p:extLst>
              <p:ext uri="{D42A27DB-BD31-4B8C-83A1-F6EECF244321}">
                <p14:modId xmlns:p14="http://schemas.microsoft.com/office/powerpoint/2010/main" val="3349618205"/>
              </p:ext>
            </p:extLst>
          </p:nvPr>
        </p:nvGraphicFramePr>
        <p:xfrm>
          <a:off x="5160736" y="2645587"/>
          <a:ext cx="5817819" cy="408674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52666D03-0612-453C-BD56-6A1DA7201C3E}"/>
              </a:ext>
            </a:extLst>
          </p:cNvPr>
          <p:cNvSpPr txBox="1"/>
          <p:nvPr/>
        </p:nvSpPr>
        <p:spPr>
          <a:xfrm>
            <a:off x="177976" y="192567"/>
            <a:ext cx="7891669" cy="769441"/>
          </a:xfrm>
          <a:prstGeom prst="rect">
            <a:avLst/>
          </a:prstGeom>
          <a:noFill/>
        </p:spPr>
        <p:txBody>
          <a:bodyPr wrap="square" rtlCol="0">
            <a:spAutoFit/>
          </a:bodyPr>
          <a:lstStyle/>
          <a:p>
            <a:r>
              <a:rPr lang="en-US" sz="4400" dirty="0">
                <a:latin typeface="+mj-lt"/>
              </a:rPr>
              <a:t>Estimate [Chemical Constituent]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D285EEC-FBE2-44F6-A80C-91A49B66E96D}"/>
                  </a:ext>
                </a:extLst>
              </p:cNvPr>
              <p:cNvSpPr txBox="1"/>
              <p:nvPr/>
            </p:nvSpPr>
            <p:spPr>
              <a:xfrm>
                <a:off x="5160736" y="1261918"/>
                <a:ext cx="5817820" cy="1083758"/>
              </a:xfrm>
              <a:prstGeom prst="rect">
                <a:avLst/>
              </a:prstGeom>
              <a:noFill/>
              <a:ln>
                <a:solidFill>
                  <a:schemeClr val="accent1"/>
                </a:solidFill>
              </a:ln>
            </p:spPr>
            <p:txBody>
              <a:bodyPr wrap="square" rtlCol="0">
                <a:spAutoFit/>
              </a:bodyPr>
              <a:lstStyle/>
              <a:p>
                <a:pPr algn="ctr"/>
                <a14:m>
                  <m:oMath xmlns:m="http://schemas.openxmlformats.org/officeDocument/2006/math">
                    <m:f>
                      <m:fPr>
                        <m:ctrlPr>
                          <a:rPr lang="en-US" sz="4000" i="1" smtClean="0">
                            <a:solidFill>
                              <a:schemeClr val="tx1"/>
                            </a:solidFill>
                            <a:latin typeface="Cambria Math" panose="02040503050406030204" pitchFamily="18" charset="0"/>
                          </a:rPr>
                        </m:ctrlPr>
                      </m:fPr>
                      <m:num>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𝑇</m:t>
                            </m:r>
                          </m:e>
                          <m:sub>
                            <m:r>
                              <a:rPr lang="en-US" sz="4000" b="0" i="1" smtClean="0">
                                <a:solidFill>
                                  <a:schemeClr val="tx1"/>
                                </a:solidFill>
                                <a:latin typeface="Cambria Math" panose="02040503050406030204" pitchFamily="18" charset="0"/>
                              </a:rPr>
                              <m:t>𝐺𝑇</m:t>
                            </m:r>
                            <m:r>
                              <a:rPr lang="en-US" sz="4000" b="0" i="1" smtClean="0">
                                <a:solidFill>
                                  <a:schemeClr val="tx1"/>
                                </a:solidFill>
                                <a:latin typeface="Cambria Math" panose="02040503050406030204" pitchFamily="18" charset="0"/>
                              </a:rPr>
                              <m:t>6</m:t>
                            </m:r>
                          </m:sub>
                        </m:sSub>
                        <m:r>
                          <a:rPr lang="en-US" sz="4000" b="0" i="1" smtClean="0">
                            <a:solidFill>
                              <a:schemeClr val="tx1"/>
                            </a:solidFill>
                            <a:latin typeface="Cambria Math" panose="02040503050406030204" pitchFamily="18" charset="0"/>
                          </a:rPr>
                          <m:t>−</m:t>
                        </m:r>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𝑇</m:t>
                            </m:r>
                          </m:e>
                          <m:sub>
                            <m:r>
                              <a:rPr lang="en-US" sz="4000" b="0" i="1" smtClean="0">
                                <a:solidFill>
                                  <a:schemeClr val="tx1"/>
                                </a:solidFill>
                                <a:latin typeface="Cambria Math" panose="02040503050406030204" pitchFamily="18" charset="0"/>
                              </a:rPr>
                              <m:t>𝐴</m:t>
                            </m:r>
                          </m:sub>
                        </m:sSub>
                      </m:num>
                      <m:den>
                        <m:sSub>
                          <m:sSubPr>
                            <m:ctrlPr>
                              <a:rPr lang="en-US" sz="400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𝑇</m:t>
                            </m:r>
                          </m:e>
                          <m:sub>
                            <m:r>
                              <a:rPr lang="en-US" sz="4000" b="0" i="1" smtClean="0">
                                <a:solidFill>
                                  <a:schemeClr val="tx1"/>
                                </a:solidFill>
                                <a:latin typeface="Cambria Math" panose="02040503050406030204" pitchFamily="18" charset="0"/>
                              </a:rPr>
                              <m:t>𝐵</m:t>
                            </m:r>
                          </m:sub>
                        </m:sSub>
                        <m:r>
                          <a:rPr lang="en-US" sz="4000" b="0" i="1" smtClean="0">
                            <a:solidFill>
                              <a:schemeClr val="tx1"/>
                            </a:solidFill>
                            <a:latin typeface="Cambria Math" panose="02040503050406030204" pitchFamily="18" charset="0"/>
                          </a:rPr>
                          <m:t>−</m:t>
                        </m:r>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𝑇</m:t>
                            </m:r>
                          </m:e>
                          <m:sub>
                            <m:r>
                              <a:rPr lang="en-US" sz="4000" b="0" i="1" smtClean="0">
                                <a:solidFill>
                                  <a:schemeClr val="tx1"/>
                                </a:solidFill>
                                <a:latin typeface="Cambria Math" panose="02040503050406030204" pitchFamily="18" charset="0"/>
                              </a:rPr>
                              <m:t>𝐴</m:t>
                            </m:r>
                          </m:sub>
                        </m:sSub>
                      </m:den>
                    </m:f>
                    <m:r>
                      <a:rPr lang="en-US" sz="4000" b="0" i="1" smtClean="0">
                        <a:solidFill>
                          <a:schemeClr val="tx1"/>
                        </a:solidFill>
                        <a:latin typeface="Cambria Math" panose="02040503050406030204" pitchFamily="18" charset="0"/>
                      </a:rPr>
                      <m:t> </m:t>
                    </m:r>
                  </m:oMath>
                </a14:m>
                <a:r>
                  <a:rPr lang="en-US" sz="4000" dirty="0">
                    <a:solidFill>
                      <a:schemeClr val="tx1"/>
                    </a:solidFill>
                  </a:rPr>
                  <a:t>=</a:t>
                </a:r>
                <a14:m>
                  <m:oMath xmlns:m="http://schemas.openxmlformats.org/officeDocument/2006/math">
                    <m:f>
                      <m:fPr>
                        <m:ctrlPr>
                          <a:rPr lang="en-US" sz="4000" i="1" dirty="0" smtClean="0">
                            <a:solidFill>
                              <a:schemeClr val="tx1"/>
                            </a:solidFill>
                            <a:latin typeface="Cambria Math" panose="02040503050406030204" pitchFamily="18" charset="0"/>
                          </a:rPr>
                        </m:ctrlPr>
                      </m:fPr>
                      <m:num>
                        <m:sSub>
                          <m:sSubPr>
                            <m:ctrlPr>
                              <a:rPr lang="en-US" sz="4000" i="1" dirty="0" smtClean="0">
                                <a:solidFill>
                                  <a:schemeClr val="tx1"/>
                                </a:solidFill>
                                <a:latin typeface="Cambria Math" panose="02040503050406030204" pitchFamily="18" charset="0"/>
                              </a:rPr>
                            </m:ctrlPr>
                          </m:sSubPr>
                          <m:e>
                            <m:d>
                              <m:dPr>
                                <m:begChr m:val="["/>
                                <m:endChr m:val="]"/>
                                <m:ctrlPr>
                                  <a:rPr lang="en-US" sz="4000" i="1" dirty="0">
                                    <a:solidFill>
                                      <a:schemeClr val="tx1"/>
                                    </a:solidFill>
                                    <a:latin typeface="Cambria Math" panose="02040503050406030204" pitchFamily="18" charset="0"/>
                                  </a:rPr>
                                </m:ctrlPr>
                              </m:dPr>
                              <m:e>
                                <m:sSup>
                                  <m:sSupPr>
                                    <m:ctrlPr>
                                      <a:rPr lang="en-US" sz="4000" i="1" dirty="0">
                                        <a:solidFill>
                                          <a:schemeClr val="tx1"/>
                                        </a:solidFill>
                                        <a:latin typeface="Cambria Math" panose="02040503050406030204" pitchFamily="18" charset="0"/>
                                      </a:rPr>
                                    </m:ctrlPr>
                                  </m:sSupPr>
                                  <m:e>
                                    <m:r>
                                      <a:rPr lang="en-US" sz="4000" i="1" dirty="0">
                                        <a:solidFill>
                                          <a:schemeClr val="tx1"/>
                                        </a:solidFill>
                                        <a:latin typeface="Cambria Math" panose="02040503050406030204" pitchFamily="18" charset="0"/>
                                      </a:rPr>
                                      <m:t>𝐶𝑙</m:t>
                                    </m:r>
                                  </m:e>
                                  <m:sup>
                                    <m:r>
                                      <a:rPr lang="en-US" sz="4000" i="1" dirty="0">
                                        <a:solidFill>
                                          <a:schemeClr val="tx1"/>
                                        </a:solidFill>
                                        <a:latin typeface="Cambria Math" panose="02040503050406030204" pitchFamily="18" charset="0"/>
                                      </a:rPr>
                                      <m:t>−</m:t>
                                    </m:r>
                                  </m:sup>
                                </m:sSup>
                              </m:e>
                            </m:d>
                          </m:e>
                          <m:sub>
                            <m:r>
                              <a:rPr lang="en-US" sz="4000" b="0" i="1" dirty="0" smtClean="0">
                                <a:solidFill>
                                  <a:schemeClr val="tx1"/>
                                </a:solidFill>
                                <a:latin typeface="Cambria Math" panose="02040503050406030204" pitchFamily="18" charset="0"/>
                              </a:rPr>
                              <m:t>𝐺𝑇</m:t>
                            </m:r>
                            <m:r>
                              <a:rPr lang="en-US" sz="4000" b="0" i="1" dirty="0" smtClean="0">
                                <a:solidFill>
                                  <a:schemeClr val="tx1"/>
                                </a:solidFill>
                                <a:latin typeface="Cambria Math" panose="02040503050406030204" pitchFamily="18" charset="0"/>
                              </a:rPr>
                              <m:t>6</m:t>
                            </m:r>
                          </m:sub>
                        </m:sSub>
                        <m:r>
                          <a:rPr lang="en-US" sz="4000" b="0" i="1" dirty="0" smtClean="0">
                            <a:solidFill>
                              <a:schemeClr val="tx1"/>
                            </a:solidFill>
                            <a:latin typeface="Cambria Math" panose="02040503050406030204" pitchFamily="18" charset="0"/>
                          </a:rPr>
                          <m:t>−</m:t>
                        </m:r>
                        <m:sSub>
                          <m:sSubPr>
                            <m:ctrlPr>
                              <a:rPr lang="en-US" sz="4000" i="1" dirty="0">
                                <a:solidFill>
                                  <a:schemeClr val="tx1"/>
                                </a:solidFill>
                                <a:latin typeface="Cambria Math" panose="02040503050406030204" pitchFamily="18" charset="0"/>
                              </a:rPr>
                            </m:ctrlPr>
                          </m:sSubPr>
                          <m:e>
                            <m:d>
                              <m:dPr>
                                <m:begChr m:val="["/>
                                <m:endChr m:val="]"/>
                                <m:ctrlPr>
                                  <a:rPr lang="en-US" sz="4000" i="1" dirty="0">
                                    <a:solidFill>
                                      <a:schemeClr val="tx1"/>
                                    </a:solidFill>
                                    <a:latin typeface="Cambria Math" panose="02040503050406030204" pitchFamily="18" charset="0"/>
                                  </a:rPr>
                                </m:ctrlPr>
                              </m:dPr>
                              <m:e>
                                <m:sSup>
                                  <m:sSupPr>
                                    <m:ctrlPr>
                                      <a:rPr lang="en-US" sz="4000" i="1" dirty="0">
                                        <a:solidFill>
                                          <a:schemeClr val="tx1"/>
                                        </a:solidFill>
                                        <a:latin typeface="Cambria Math" panose="02040503050406030204" pitchFamily="18" charset="0"/>
                                      </a:rPr>
                                    </m:ctrlPr>
                                  </m:sSupPr>
                                  <m:e>
                                    <m:r>
                                      <a:rPr lang="en-US" sz="4000" i="1" dirty="0">
                                        <a:solidFill>
                                          <a:schemeClr val="tx1"/>
                                        </a:solidFill>
                                        <a:latin typeface="Cambria Math" panose="02040503050406030204" pitchFamily="18" charset="0"/>
                                      </a:rPr>
                                      <m:t>𝐶𝑙</m:t>
                                    </m:r>
                                  </m:e>
                                  <m:sup>
                                    <m:r>
                                      <a:rPr lang="en-US" sz="4000" i="1" dirty="0">
                                        <a:solidFill>
                                          <a:schemeClr val="tx1"/>
                                        </a:solidFill>
                                        <a:latin typeface="Cambria Math" panose="02040503050406030204" pitchFamily="18" charset="0"/>
                                      </a:rPr>
                                      <m:t>−</m:t>
                                    </m:r>
                                  </m:sup>
                                </m:sSup>
                              </m:e>
                            </m:d>
                          </m:e>
                          <m:sub>
                            <m:r>
                              <a:rPr lang="en-US" sz="4000" b="0" i="1" dirty="0" smtClean="0">
                                <a:solidFill>
                                  <a:schemeClr val="tx1"/>
                                </a:solidFill>
                                <a:latin typeface="Cambria Math" panose="02040503050406030204" pitchFamily="18" charset="0"/>
                              </a:rPr>
                              <m:t>𝐴</m:t>
                            </m:r>
                          </m:sub>
                        </m:sSub>
                      </m:num>
                      <m:den>
                        <m:sSub>
                          <m:sSubPr>
                            <m:ctrlPr>
                              <a:rPr lang="en-US" sz="4000" i="1" dirty="0">
                                <a:solidFill>
                                  <a:schemeClr val="tx1"/>
                                </a:solidFill>
                                <a:latin typeface="Cambria Math" panose="02040503050406030204" pitchFamily="18" charset="0"/>
                              </a:rPr>
                            </m:ctrlPr>
                          </m:sSubPr>
                          <m:e>
                            <m:d>
                              <m:dPr>
                                <m:begChr m:val="["/>
                                <m:endChr m:val="]"/>
                                <m:ctrlPr>
                                  <a:rPr lang="en-US" sz="4000" i="1" dirty="0">
                                    <a:solidFill>
                                      <a:schemeClr val="tx1"/>
                                    </a:solidFill>
                                    <a:latin typeface="Cambria Math" panose="02040503050406030204" pitchFamily="18" charset="0"/>
                                  </a:rPr>
                                </m:ctrlPr>
                              </m:dPr>
                              <m:e>
                                <m:sSup>
                                  <m:sSupPr>
                                    <m:ctrlPr>
                                      <a:rPr lang="en-US" sz="4000" i="1" dirty="0">
                                        <a:solidFill>
                                          <a:schemeClr val="tx1"/>
                                        </a:solidFill>
                                        <a:latin typeface="Cambria Math" panose="02040503050406030204" pitchFamily="18" charset="0"/>
                                      </a:rPr>
                                    </m:ctrlPr>
                                  </m:sSupPr>
                                  <m:e>
                                    <m:r>
                                      <a:rPr lang="en-US" sz="4000" i="1" dirty="0">
                                        <a:solidFill>
                                          <a:schemeClr val="tx1"/>
                                        </a:solidFill>
                                        <a:latin typeface="Cambria Math" panose="02040503050406030204" pitchFamily="18" charset="0"/>
                                      </a:rPr>
                                      <m:t>𝐶𝑙</m:t>
                                    </m:r>
                                  </m:e>
                                  <m:sup>
                                    <m:r>
                                      <a:rPr lang="en-US" sz="4000" i="1" dirty="0">
                                        <a:solidFill>
                                          <a:schemeClr val="tx1"/>
                                        </a:solidFill>
                                        <a:latin typeface="Cambria Math" panose="02040503050406030204" pitchFamily="18" charset="0"/>
                                      </a:rPr>
                                      <m:t>−</m:t>
                                    </m:r>
                                  </m:sup>
                                </m:sSup>
                              </m:e>
                            </m:d>
                          </m:e>
                          <m:sub>
                            <m:r>
                              <a:rPr lang="en-US" sz="4000" b="0" i="1" dirty="0" smtClean="0">
                                <a:solidFill>
                                  <a:schemeClr val="tx1"/>
                                </a:solidFill>
                                <a:latin typeface="Cambria Math" panose="02040503050406030204" pitchFamily="18" charset="0"/>
                              </a:rPr>
                              <m:t>𝐵</m:t>
                            </m:r>
                          </m:sub>
                        </m:sSub>
                        <m:r>
                          <a:rPr lang="en-US" sz="4000" b="0" i="1" dirty="0" smtClean="0">
                            <a:solidFill>
                              <a:schemeClr val="tx1"/>
                            </a:solidFill>
                            <a:latin typeface="Cambria Math" panose="02040503050406030204" pitchFamily="18" charset="0"/>
                          </a:rPr>
                          <m:t>−</m:t>
                        </m:r>
                        <m:sSub>
                          <m:sSubPr>
                            <m:ctrlPr>
                              <a:rPr lang="en-US" sz="4000" i="1" dirty="0">
                                <a:solidFill>
                                  <a:schemeClr val="tx1"/>
                                </a:solidFill>
                                <a:latin typeface="Cambria Math" panose="02040503050406030204" pitchFamily="18" charset="0"/>
                              </a:rPr>
                            </m:ctrlPr>
                          </m:sSubPr>
                          <m:e>
                            <m:d>
                              <m:dPr>
                                <m:begChr m:val="["/>
                                <m:endChr m:val="]"/>
                                <m:ctrlPr>
                                  <a:rPr lang="en-US" sz="4000" i="1" dirty="0">
                                    <a:solidFill>
                                      <a:schemeClr val="tx1"/>
                                    </a:solidFill>
                                    <a:latin typeface="Cambria Math" panose="02040503050406030204" pitchFamily="18" charset="0"/>
                                  </a:rPr>
                                </m:ctrlPr>
                              </m:dPr>
                              <m:e>
                                <m:sSup>
                                  <m:sSupPr>
                                    <m:ctrlPr>
                                      <a:rPr lang="en-US" sz="4000" i="1" dirty="0">
                                        <a:solidFill>
                                          <a:schemeClr val="tx1"/>
                                        </a:solidFill>
                                        <a:latin typeface="Cambria Math" panose="02040503050406030204" pitchFamily="18" charset="0"/>
                                      </a:rPr>
                                    </m:ctrlPr>
                                  </m:sSupPr>
                                  <m:e>
                                    <m:r>
                                      <a:rPr lang="en-US" sz="4000" i="1" dirty="0">
                                        <a:solidFill>
                                          <a:schemeClr val="tx1"/>
                                        </a:solidFill>
                                        <a:latin typeface="Cambria Math" panose="02040503050406030204" pitchFamily="18" charset="0"/>
                                      </a:rPr>
                                      <m:t>𝐶𝑙</m:t>
                                    </m:r>
                                  </m:e>
                                  <m:sup>
                                    <m:r>
                                      <a:rPr lang="en-US" sz="4000" i="1" dirty="0">
                                        <a:solidFill>
                                          <a:schemeClr val="tx1"/>
                                        </a:solidFill>
                                        <a:latin typeface="Cambria Math" panose="02040503050406030204" pitchFamily="18" charset="0"/>
                                      </a:rPr>
                                      <m:t>−</m:t>
                                    </m:r>
                                  </m:sup>
                                </m:sSup>
                              </m:e>
                            </m:d>
                          </m:e>
                          <m:sub>
                            <m:r>
                              <a:rPr lang="en-US" sz="4000" b="0" i="1" dirty="0" smtClean="0">
                                <a:solidFill>
                                  <a:schemeClr val="tx1"/>
                                </a:solidFill>
                                <a:latin typeface="Cambria Math" panose="02040503050406030204" pitchFamily="18" charset="0"/>
                              </a:rPr>
                              <m:t>𝐴</m:t>
                            </m:r>
                          </m:sub>
                        </m:sSub>
                      </m:den>
                    </m:f>
                  </m:oMath>
                </a14:m>
                <a:endParaRPr lang="en-US" sz="2400" dirty="0">
                  <a:solidFill>
                    <a:schemeClr val="bg1"/>
                  </a:solidFill>
                </a:endParaRPr>
              </a:p>
            </p:txBody>
          </p:sp>
        </mc:Choice>
        <mc:Fallback>
          <p:sp>
            <p:nvSpPr>
              <p:cNvPr id="8" name="TextBox 7">
                <a:extLst>
                  <a:ext uri="{FF2B5EF4-FFF2-40B4-BE49-F238E27FC236}">
                    <a16:creationId xmlns:a16="http://schemas.microsoft.com/office/drawing/2014/main" id="{CD285EEC-FBE2-44F6-A80C-91A49B66E96D}"/>
                  </a:ext>
                </a:extLst>
              </p:cNvPr>
              <p:cNvSpPr txBox="1">
                <a:spLocks noRot="1" noChangeAspect="1" noMove="1" noResize="1" noEditPoints="1" noAdjustHandles="1" noChangeArrowheads="1" noChangeShapeType="1" noTextEdit="1"/>
              </p:cNvSpPr>
              <p:nvPr/>
            </p:nvSpPr>
            <p:spPr>
              <a:xfrm>
                <a:off x="5160736" y="1261918"/>
                <a:ext cx="5817820" cy="1083758"/>
              </a:xfrm>
              <a:prstGeom prst="rect">
                <a:avLst/>
              </a:prstGeom>
              <a:blipFill>
                <a:blip r:embed="rId5"/>
                <a:stretch>
                  <a:fillRect b="-2778"/>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92197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15187C9A-C582-4FFF-AD90-A86597195E53}"/>
              </a:ext>
            </a:extLst>
          </p:cNvPr>
          <p:cNvGraphicFramePr>
            <a:graphicFrameLocks/>
          </p:cNvGraphicFramePr>
          <p:nvPr>
            <p:extLst>
              <p:ext uri="{D42A27DB-BD31-4B8C-83A1-F6EECF244321}">
                <p14:modId xmlns:p14="http://schemas.microsoft.com/office/powerpoint/2010/main" val="4218503084"/>
              </p:ext>
            </p:extLst>
          </p:nvPr>
        </p:nvGraphicFramePr>
        <p:xfrm>
          <a:off x="5657322" y="3671746"/>
          <a:ext cx="5156535" cy="30993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C60FEA2-B61A-4C96-8DB2-D136B4A5ACDB}"/>
              </a:ext>
            </a:extLst>
          </p:cNvPr>
          <p:cNvSpPr txBox="1"/>
          <p:nvPr/>
        </p:nvSpPr>
        <p:spPr>
          <a:xfrm>
            <a:off x="906315" y="188540"/>
            <a:ext cx="7891669" cy="769441"/>
          </a:xfrm>
          <a:prstGeom prst="rect">
            <a:avLst/>
          </a:prstGeom>
          <a:noFill/>
        </p:spPr>
        <p:txBody>
          <a:bodyPr wrap="square" rtlCol="0">
            <a:spAutoFit/>
          </a:bodyPr>
          <a:lstStyle/>
          <a:p>
            <a:r>
              <a:rPr lang="en-US" sz="4400" dirty="0">
                <a:latin typeface="+mj-lt"/>
              </a:rPr>
              <a:t>Estimating [Reactants]</a:t>
            </a:r>
          </a:p>
        </p:txBody>
      </p:sp>
      <p:pic>
        <p:nvPicPr>
          <p:cNvPr id="14" name="Picture 13" descr="A screenshot of a cell phone&#10;&#10;Description automatically generated">
            <a:extLst>
              <a:ext uri="{FF2B5EF4-FFF2-40B4-BE49-F238E27FC236}">
                <a16:creationId xmlns:a16="http://schemas.microsoft.com/office/drawing/2014/main" id="{A216BAB0-929D-48D8-B4C1-C765EA53E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293" y="1894918"/>
            <a:ext cx="4813731" cy="3683643"/>
          </a:xfrm>
          <a:prstGeom prst="rect">
            <a:avLst/>
          </a:prstGeom>
        </p:spPr>
      </p:pic>
      <p:sp>
        <p:nvSpPr>
          <p:cNvPr id="16" name="TextBox 15">
            <a:extLst>
              <a:ext uri="{FF2B5EF4-FFF2-40B4-BE49-F238E27FC236}">
                <a16:creationId xmlns:a16="http://schemas.microsoft.com/office/drawing/2014/main" id="{2F0777D2-85CA-43B0-8375-0B72DCC14940}"/>
              </a:ext>
            </a:extLst>
          </p:cNvPr>
          <p:cNvSpPr txBox="1"/>
          <p:nvPr/>
        </p:nvSpPr>
        <p:spPr>
          <a:xfrm>
            <a:off x="2122165" y="1664085"/>
            <a:ext cx="2729985"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Cross Section G</a:t>
            </a:r>
          </a:p>
        </p:txBody>
      </p:sp>
      <p:pic>
        <p:nvPicPr>
          <p:cNvPr id="9" name="Picture 8" descr="A close up of a logo&#10;&#10;Description automatically generated">
            <a:extLst>
              <a:ext uri="{FF2B5EF4-FFF2-40B4-BE49-F238E27FC236}">
                <a16:creationId xmlns:a16="http://schemas.microsoft.com/office/drawing/2014/main" id="{C0003D65-145B-4A84-92D3-168FBBD4F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7869" y="5504575"/>
            <a:ext cx="908991" cy="1213503"/>
          </a:xfrm>
          <a:prstGeom prst="rect">
            <a:avLst/>
          </a:prstGeom>
        </p:spPr>
      </p:pic>
      <p:graphicFrame>
        <p:nvGraphicFramePr>
          <p:cNvPr id="21" name="Chart 20">
            <a:extLst>
              <a:ext uri="{FF2B5EF4-FFF2-40B4-BE49-F238E27FC236}">
                <a16:creationId xmlns:a16="http://schemas.microsoft.com/office/drawing/2014/main" id="{1A1CA75C-F127-4F77-AB85-78E24CAF69AF}"/>
              </a:ext>
            </a:extLst>
          </p:cNvPr>
          <p:cNvGraphicFramePr>
            <a:graphicFrameLocks/>
          </p:cNvGraphicFramePr>
          <p:nvPr>
            <p:extLst>
              <p:ext uri="{D42A27DB-BD31-4B8C-83A1-F6EECF244321}">
                <p14:modId xmlns:p14="http://schemas.microsoft.com/office/powerpoint/2010/main" val="439807579"/>
              </p:ext>
            </p:extLst>
          </p:nvPr>
        </p:nvGraphicFramePr>
        <p:xfrm>
          <a:off x="6130726" y="957981"/>
          <a:ext cx="4497741" cy="27787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094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3B26-B74D-4844-8B41-B2364861ADAE}"/>
              </a:ext>
            </a:extLst>
          </p:cNvPr>
          <p:cNvSpPr>
            <a:spLocks noGrp="1"/>
          </p:cNvSpPr>
          <p:nvPr>
            <p:ph type="title"/>
          </p:nvPr>
        </p:nvSpPr>
        <p:spPr>
          <a:xfrm>
            <a:off x="891208" y="228712"/>
            <a:ext cx="9601200" cy="710929"/>
          </a:xfrm>
        </p:spPr>
        <p:txBody>
          <a:bodyPr/>
          <a:lstStyle/>
          <a:p>
            <a:r>
              <a:rPr lang="en-US" dirty="0"/>
              <a:t>Estimated chemical energy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776F3AF-0122-49F8-AC84-894535B60D1B}"/>
                  </a:ext>
                </a:extLst>
              </p:cNvPr>
              <p:cNvSpPr txBox="1"/>
              <p:nvPr/>
            </p:nvSpPr>
            <p:spPr>
              <a:xfrm>
                <a:off x="104620" y="5439821"/>
                <a:ext cx="6854168" cy="1083758"/>
              </a:xfrm>
              <a:prstGeom prst="rect">
                <a:avLst/>
              </a:prstGeom>
              <a:noFill/>
            </p:spPr>
            <p:txBody>
              <a:bodyPr wrap="square" rtlCol="0">
                <a:spAutoFit/>
              </a:bodyPr>
              <a:lstStyle/>
              <a:p>
                <a:pPr algn="ctr"/>
                <a14:m>
                  <m:oMath xmlns:m="http://schemas.openxmlformats.org/officeDocument/2006/math">
                    <m:f>
                      <m:fPr>
                        <m:ctrlPr>
                          <a:rPr lang="en-US" sz="4000" i="1" smtClean="0">
                            <a:solidFill>
                              <a:schemeClr val="bg1"/>
                            </a:solidFill>
                            <a:latin typeface="Cambria Math" panose="02040503050406030204" pitchFamily="18" charset="0"/>
                          </a:rPr>
                        </m:ctrlPr>
                      </m:fPr>
                      <m:num>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𝑇</m:t>
                            </m:r>
                          </m:e>
                          <m:sub>
                            <m:r>
                              <a:rPr lang="en-US" sz="4000" b="0" i="1" smtClean="0">
                                <a:solidFill>
                                  <a:schemeClr val="bg1"/>
                                </a:solidFill>
                                <a:latin typeface="Cambria Math" panose="02040503050406030204" pitchFamily="18" charset="0"/>
                              </a:rPr>
                              <m:t>𝐺𝑇</m:t>
                            </m:r>
                            <m:r>
                              <a:rPr lang="en-US" sz="4000" b="0" i="1" smtClean="0">
                                <a:solidFill>
                                  <a:schemeClr val="bg1"/>
                                </a:solidFill>
                                <a:latin typeface="Cambria Math" panose="02040503050406030204" pitchFamily="18" charset="0"/>
                              </a:rPr>
                              <m:t>6</m:t>
                            </m:r>
                          </m:sub>
                        </m:sSub>
                        <m:r>
                          <a:rPr lang="en-US" sz="4000" b="0" i="1" smtClean="0">
                            <a:solidFill>
                              <a:schemeClr val="bg1"/>
                            </a:solidFill>
                            <a:latin typeface="Cambria Math" panose="02040503050406030204" pitchFamily="18" charset="0"/>
                          </a:rPr>
                          <m:t>−</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𝑇</m:t>
                            </m:r>
                          </m:e>
                          <m:sub>
                            <m:r>
                              <a:rPr lang="en-US" sz="4000" b="0" i="1" smtClean="0">
                                <a:solidFill>
                                  <a:schemeClr val="bg1"/>
                                </a:solidFill>
                                <a:latin typeface="Cambria Math" panose="02040503050406030204" pitchFamily="18" charset="0"/>
                              </a:rPr>
                              <m:t>𝐴</m:t>
                            </m:r>
                          </m:sub>
                        </m:sSub>
                      </m:num>
                      <m:den>
                        <m:sSub>
                          <m:sSubPr>
                            <m:ctrlPr>
                              <a:rPr lang="en-US"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𝑇</m:t>
                            </m:r>
                          </m:e>
                          <m:sub>
                            <m:r>
                              <a:rPr lang="en-US" sz="4000" b="0" i="1" smtClean="0">
                                <a:solidFill>
                                  <a:schemeClr val="bg1"/>
                                </a:solidFill>
                                <a:latin typeface="Cambria Math" panose="02040503050406030204" pitchFamily="18" charset="0"/>
                              </a:rPr>
                              <m:t>𝐵</m:t>
                            </m:r>
                          </m:sub>
                        </m:sSub>
                        <m:r>
                          <a:rPr lang="en-US" sz="4000" b="0" i="1" smtClean="0">
                            <a:solidFill>
                              <a:schemeClr val="bg1"/>
                            </a:solidFill>
                            <a:latin typeface="Cambria Math" panose="02040503050406030204" pitchFamily="18" charset="0"/>
                          </a:rPr>
                          <m:t>−</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𝑇</m:t>
                            </m:r>
                          </m:e>
                          <m:sub>
                            <m:r>
                              <a:rPr lang="en-US" sz="4000" b="0" i="1" smtClean="0">
                                <a:solidFill>
                                  <a:schemeClr val="bg1"/>
                                </a:solidFill>
                                <a:latin typeface="Cambria Math" panose="02040503050406030204" pitchFamily="18" charset="0"/>
                              </a:rPr>
                              <m:t>𝐴</m:t>
                            </m:r>
                          </m:sub>
                        </m:sSub>
                      </m:den>
                    </m:f>
                    <m:r>
                      <a:rPr lang="en-US" sz="4000" b="0" i="1" smtClean="0">
                        <a:solidFill>
                          <a:schemeClr val="bg1"/>
                        </a:solidFill>
                        <a:latin typeface="Cambria Math" panose="02040503050406030204" pitchFamily="18" charset="0"/>
                      </a:rPr>
                      <m:t> </m:t>
                    </m:r>
                  </m:oMath>
                </a14:m>
                <a:r>
                  <a:rPr lang="en-US" sz="4000" dirty="0">
                    <a:solidFill>
                      <a:schemeClr val="bg1"/>
                    </a:solidFill>
                  </a:rPr>
                  <a:t>=</a:t>
                </a:r>
                <a14:m>
                  <m:oMath xmlns:m="http://schemas.openxmlformats.org/officeDocument/2006/math">
                    <m:f>
                      <m:fPr>
                        <m:ctrlPr>
                          <a:rPr lang="en-US" sz="4000" i="1" dirty="0" smtClean="0">
                            <a:solidFill>
                              <a:schemeClr val="bg1"/>
                            </a:solidFill>
                            <a:latin typeface="Cambria Math" panose="02040503050406030204" pitchFamily="18" charset="0"/>
                          </a:rPr>
                        </m:ctrlPr>
                      </m:fPr>
                      <m:num>
                        <m:sSub>
                          <m:sSubPr>
                            <m:ctrlPr>
                              <a:rPr lang="en-US" sz="4000" i="1" dirty="0" smtClean="0">
                                <a:solidFill>
                                  <a:schemeClr val="bg1"/>
                                </a:solidFill>
                                <a:latin typeface="Cambria Math" panose="02040503050406030204" pitchFamily="18" charset="0"/>
                              </a:rPr>
                            </m:ctrlPr>
                          </m:sSubPr>
                          <m:e>
                            <m:d>
                              <m:dPr>
                                <m:begChr m:val="["/>
                                <m:endChr m:val="]"/>
                                <m:ctrlPr>
                                  <a:rPr lang="en-US" sz="4000" i="1" dirty="0">
                                    <a:solidFill>
                                      <a:schemeClr val="bg1"/>
                                    </a:solidFill>
                                    <a:latin typeface="Cambria Math" panose="02040503050406030204" pitchFamily="18" charset="0"/>
                                  </a:rPr>
                                </m:ctrlPr>
                              </m:dPr>
                              <m:e>
                                <m:sSup>
                                  <m:sSupPr>
                                    <m:ctrlPr>
                                      <a:rPr lang="en-US" sz="4000" i="1" dirty="0">
                                        <a:solidFill>
                                          <a:schemeClr val="bg1"/>
                                        </a:solidFill>
                                        <a:latin typeface="Cambria Math" panose="02040503050406030204" pitchFamily="18" charset="0"/>
                                      </a:rPr>
                                    </m:ctrlPr>
                                  </m:sSupPr>
                                  <m:e>
                                    <m:r>
                                      <a:rPr lang="en-US" sz="4000" i="1" dirty="0">
                                        <a:solidFill>
                                          <a:schemeClr val="bg1"/>
                                        </a:solidFill>
                                        <a:latin typeface="Cambria Math" panose="02040503050406030204" pitchFamily="18" charset="0"/>
                                      </a:rPr>
                                      <m:t>𝐶𝑙</m:t>
                                    </m:r>
                                  </m:e>
                                  <m:sup>
                                    <m:r>
                                      <a:rPr lang="en-US" sz="4000" i="1" dirty="0">
                                        <a:solidFill>
                                          <a:schemeClr val="bg1"/>
                                        </a:solidFill>
                                        <a:latin typeface="Cambria Math" panose="02040503050406030204" pitchFamily="18" charset="0"/>
                                      </a:rPr>
                                      <m:t>−</m:t>
                                    </m:r>
                                  </m:sup>
                                </m:sSup>
                              </m:e>
                            </m:d>
                          </m:e>
                          <m:sub>
                            <m:r>
                              <a:rPr lang="en-US" sz="4000" b="0" i="1" dirty="0" smtClean="0">
                                <a:solidFill>
                                  <a:schemeClr val="bg1"/>
                                </a:solidFill>
                                <a:latin typeface="Cambria Math" panose="02040503050406030204" pitchFamily="18" charset="0"/>
                              </a:rPr>
                              <m:t>𝐺𝑇</m:t>
                            </m:r>
                            <m:r>
                              <a:rPr lang="en-US" sz="4000" b="0" i="1" dirty="0" smtClean="0">
                                <a:solidFill>
                                  <a:schemeClr val="bg1"/>
                                </a:solidFill>
                                <a:latin typeface="Cambria Math" panose="02040503050406030204" pitchFamily="18" charset="0"/>
                              </a:rPr>
                              <m:t>6</m:t>
                            </m:r>
                          </m:sub>
                        </m:sSub>
                        <m:r>
                          <a:rPr lang="en-US" sz="4000" b="0" i="1" dirty="0" smtClean="0">
                            <a:solidFill>
                              <a:schemeClr val="bg1"/>
                            </a:solidFill>
                            <a:latin typeface="Cambria Math" panose="02040503050406030204" pitchFamily="18" charset="0"/>
                          </a:rPr>
                          <m:t>−</m:t>
                        </m:r>
                        <m:sSub>
                          <m:sSubPr>
                            <m:ctrlPr>
                              <a:rPr lang="en-US" sz="4000" i="1" dirty="0">
                                <a:solidFill>
                                  <a:schemeClr val="bg1"/>
                                </a:solidFill>
                                <a:latin typeface="Cambria Math" panose="02040503050406030204" pitchFamily="18" charset="0"/>
                              </a:rPr>
                            </m:ctrlPr>
                          </m:sSubPr>
                          <m:e>
                            <m:d>
                              <m:dPr>
                                <m:begChr m:val="["/>
                                <m:endChr m:val="]"/>
                                <m:ctrlPr>
                                  <a:rPr lang="en-US" sz="4000" i="1" dirty="0">
                                    <a:solidFill>
                                      <a:schemeClr val="bg1"/>
                                    </a:solidFill>
                                    <a:latin typeface="Cambria Math" panose="02040503050406030204" pitchFamily="18" charset="0"/>
                                  </a:rPr>
                                </m:ctrlPr>
                              </m:dPr>
                              <m:e>
                                <m:sSup>
                                  <m:sSupPr>
                                    <m:ctrlPr>
                                      <a:rPr lang="en-US" sz="4000" i="1" dirty="0">
                                        <a:solidFill>
                                          <a:schemeClr val="bg1"/>
                                        </a:solidFill>
                                        <a:latin typeface="Cambria Math" panose="02040503050406030204" pitchFamily="18" charset="0"/>
                                      </a:rPr>
                                    </m:ctrlPr>
                                  </m:sSupPr>
                                  <m:e>
                                    <m:r>
                                      <a:rPr lang="en-US" sz="4000" i="1" dirty="0">
                                        <a:solidFill>
                                          <a:schemeClr val="bg1"/>
                                        </a:solidFill>
                                        <a:latin typeface="Cambria Math" panose="02040503050406030204" pitchFamily="18" charset="0"/>
                                      </a:rPr>
                                      <m:t>𝐶𝑙</m:t>
                                    </m:r>
                                  </m:e>
                                  <m:sup>
                                    <m:r>
                                      <a:rPr lang="en-US" sz="4000" i="1" dirty="0">
                                        <a:solidFill>
                                          <a:schemeClr val="bg1"/>
                                        </a:solidFill>
                                        <a:latin typeface="Cambria Math" panose="02040503050406030204" pitchFamily="18" charset="0"/>
                                      </a:rPr>
                                      <m:t>−</m:t>
                                    </m:r>
                                  </m:sup>
                                </m:sSup>
                              </m:e>
                            </m:d>
                          </m:e>
                          <m:sub>
                            <m:r>
                              <a:rPr lang="en-US" sz="4000" b="0" i="1" dirty="0" smtClean="0">
                                <a:solidFill>
                                  <a:schemeClr val="bg1"/>
                                </a:solidFill>
                                <a:latin typeface="Cambria Math" panose="02040503050406030204" pitchFamily="18" charset="0"/>
                              </a:rPr>
                              <m:t>𝐴</m:t>
                            </m:r>
                          </m:sub>
                        </m:sSub>
                      </m:num>
                      <m:den>
                        <m:sSub>
                          <m:sSubPr>
                            <m:ctrlPr>
                              <a:rPr lang="en-US" sz="4000" i="1" dirty="0">
                                <a:solidFill>
                                  <a:schemeClr val="bg1"/>
                                </a:solidFill>
                                <a:latin typeface="Cambria Math" panose="02040503050406030204" pitchFamily="18" charset="0"/>
                              </a:rPr>
                            </m:ctrlPr>
                          </m:sSubPr>
                          <m:e>
                            <m:d>
                              <m:dPr>
                                <m:begChr m:val="["/>
                                <m:endChr m:val="]"/>
                                <m:ctrlPr>
                                  <a:rPr lang="en-US" sz="4000" i="1" dirty="0">
                                    <a:solidFill>
                                      <a:schemeClr val="bg1"/>
                                    </a:solidFill>
                                    <a:latin typeface="Cambria Math" panose="02040503050406030204" pitchFamily="18" charset="0"/>
                                  </a:rPr>
                                </m:ctrlPr>
                              </m:dPr>
                              <m:e>
                                <m:sSup>
                                  <m:sSupPr>
                                    <m:ctrlPr>
                                      <a:rPr lang="en-US" sz="4000" i="1" dirty="0">
                                        <a:solidFill>
                                          <a:schemeClr val="bg1"/>
                                        </a:solidFill>
                                        <a:latin typeface="Cambria Math" panose="02040503050406030204" pitchFamily="18" charset="0"/>
                                      </a:rPr>
                                    </m:ctrlPr>
                                  </m:sSupPr>
                                  <m:e>
                                    <m:r>
                                      <a:rPr lang="en-US" sz="4000" i="1" dirty="0">
                                        <a:solidFill>
                                          <a:schemeClr val="bg1"/>
                                        </a:solidFill>
                                        <a:latin typeface="Cambria Math" panose="02040503050406030204" pitchFamily="18" charset="0"/>
                                      </a:rPr>
                                      <m:t>𝐶𝑙</m:t>
                                    </m:r>
                                  </m:e>
                                  <m:sup>
                                    <m:r>
                                      <a:rPr lang="en-US" sz="4000" i="1" dirty="0">
                                        <a:solidFill>
                                          <a:schemeClr val="bg1"/>
                                        </a:solidFill>
                                        <a:latin typeface="Cambria Math" panose="02040503050406030204" pitchFamily="18" charset="0"/>
                                      </a:rPr>
                                      <m:t>−</m:t>
                                    </m:r>
                                  </m:sup>
                                </m:sSup>
                              </m:e>
                            </m:d>
                          </m:e>
                          <m:sub>
                            <m:r>
                              <a:rPr lang="en-US" sz="4000" b="0" i="1" dirty="0" smtClean="0">
                                <a:solidFill>
                                  <a:schemeClr val="bg1"/>
                                </a:solidFill>
                                <a:latin typeface="Cambria Math" panose="02040503050406030204" pitchFamily="18" charset="0"/>
                              </a:rPr>
                              <m:t>𝐵</m:t>
                            </m:r>
                          </m:sub>
                        </m:sSub>
                        <m:r>
                          <a:rPr lang="en-US" sz="4000" b="0" i="1" dirty="0" smtClean="0">
                            <a:solidFill>
                              <a:schemeClr val="bg1"/>
                            </a:solidFill>
                            <a:latin typeface="Cambria Math" panose="02040503050406030204" pitchFamily="18" charset="0"/>
                          </a:rPr>
                          <m:t>−</m:t>
                        </m:r>
                        <m:sSub>
                          <m:sSubPr>
                            <m:ctrlPr>
                              <a:rPr lang="en-US" sz="4000" i="1" dirty="0">
                                <a:solidFill>
                                  <a:schemeClr val="bg1"/>
                                </a:solidFill>
                                <a:latin typeface="Cambria Math" panose="02040503050406030204" pitchFamily="18" charset="0"/>
                              </a:rPr>
                            </m:ctrlPr>
                          </m:sSubPr>
                          <m:e>
                            <m:d>
                              <m:dPr>
                                <m:begChr m:val="["/>
                                <m:endChr m:val="]"/>
                                <m:ctrlPr>
                                  <a:rPr lang="en-US" sz="4000" i="1" dirty="0">
                                    <a:solidFill>
                                      <a:schemeClr val="bg1"/>
                                    </a:solidFill>
                                    <a:latin typeface="Cambria Math" panose="02040503050406030204" pitchFamily="18" charset="0"/>
                                  </a:rPr>
                                </m:ctrlPr>
                              </m:dPr>
                              <m:e>
                                <m:sSup>
                                  <m:sSupPr>
                                    <m:ctrlPr>
                                      <a:rPr lang="en-US" sz="4000" i="1" dirty="0">
                                        <a:solidFill>
                                          <a:schemeClr val="bg1"/>
                                        </a:solidFill>
                                        <a:latin typeface="Cambria Math" panose="02040503050406030204" pitchFamily="18" charset="0"/>
                                      </a:rPr>
                                    </m:ctrlPr>
                                  </m:sSupPr>
                                  <m:e>
                                    <m:r>
                                      <a:rPr lang="en-US" sz="4000" i="1" dirty="0">
                                        <a:solidFill>
                                          <a:schemeClr val="bg1"/>
                                        </a:solidFill>
                                        <a:latin typeface="Cambria Math" panose="02040503050406030204" pitchFamily="18" charset="0"/>
                                      </a:rPr>
                                      <m:t>𝐶𝑙</m:t>
                                    </m:r>
                                  </m:e>
                                  <m:sup>
                                    <m:r>
                                      <a:rPr lang="en-US" sz="4000" i="1" dirty="0">
                                        <a:solidFill>
                                          <a:schemeClr val="bg1"/>
                                        </a:solidFill>
                                        <a:latin typeface="Cambria Math" panose="02040503050406030204" pitchFamily="18" charset="0"/>
                                      </a:rPr>
                                      <m:t>−</m:t>
                                    </m:r>
                                  </m:sup>
                                </m:sSup>
                              </m:e>
                            </m:d>
                          </m:e>
                          <m:sub>
                            <m:r>
                              <a:rPr lang="en-US" sz="4000" b="0" i="1" dirty="0" smtClean="0">
                                <a:solidFill>
                                  <a:schemeClr val="bg1"/>
                                </a:solidFill>
                                <a:latin typeface="Cambria Math" panose="02040503050406030204" pitchFamily="18" charset="0"/>
                              </a:rPr>
                              <m:t>𝐴</m:t>
                            </m:r>
                          </m:sub>
                        </m:sSub>
                      </m:den>
                    </m:f>
                  </m:oMath>
                </a14:m>
                <a:endParaRPr lang="en-US" sz="2400" dirty="0">
                  <a:solidFill>
                    <a:schemeClr val="bg1"/>
                  </a:solidFill>
                </a:endParaRPr>
              </a:p>
            </p:txBody>
          </p:sp>
        </mc:Choice>
        <mc:Fallback xmlns="">
          <p:sp>
            <p:nvSpPr>
              <p:cNvPr id="4" name="TextBox 3">
                <a:extLst>
                  <a:ext uri="{FF2B5EF4-FFF2-40B4-BE49-F238E27FC236}">
                    <a16:creationId xmlns:a16="http://schemas.microsoft.com/office/drawing/2014/main" id="{4776F3AF-0122-49F8-AC84-894535B60D1B}"/>
                  </a:ext>
                </a:extLst>
              </p:cNvPr>
              <p:cNvSpPr txBox="1">
                <a:spLocks noRot="1" noChangeAspect="1" noMove="1" noResize="1" noEditPoints="1" noAdjustHandles="1" noChangeArrowheads="1" noChangeShapeType="1" noTextEdit="1"/>
              </p:cNvSpPr>
              <p:nvPr/>
            </p:nvSpPr>
            <p:spPr>
              <a:xfrm>
                <a:off x="104620" y="5439821"/>
                <a:ext cx="6854168" cy="1083758"/>
              </a:xfrm>
              <a:prstGeom prst="rect">
                <a:avLst/>
              </a:prstGeom>
              <a:blipFill>
                <a:blip r:embed="rId3"/>
                <a:stretch>
                  <a:fillRect b="-3371"/>
                </a:stretch>
              </a:blipFill>
            </p:spPr>
            <p:txBody>
              <a:bodyPr/>
              <a:lstStyle/>
              <a:p>
                <a:r>
                  <a:rPr lang="en-US">
                    <a:noFill/>
                  </a:rPr>
                  <a:t> </a:t>
                </a:r>
              </a:p>
            </p:txBody>
          </p:sp>
        </mc:Fallback>
      </mc:AlternateContent>
      <p:pic>
        <p:nvPicPr>
          <p:cNvPr id="5" name="Picture 4" descr="A close up of a logo&#10;&#10;Description automatically generated">
            <a:extLst>
              <a:ext uri="{FF2B5EF4-FFF2-40B4-BE49-F238E27FC236}">
                <a16:creationId xmlns:a16="http://schemas.microsoft.com/office/drawing/2014/main" id="{1E25C6E1-E54A-4543-B585-86FCDCD4C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9637" y="5199885"/>
            <a:ext cx="1137224" cy="1518194"/>
          </a:xfrm>
          <a:prstGeom prst="rect">
            <a:avLst/>
          </a:prstGeom>
        </p:spPr>
      </p:pic>
      <p:graphicFrame>
        <p:nvGraphicFramePr>
          <p:cNvPr id="10" name="Chart 9">
            <a:extLst>
              <a:ext uri="{FF2B5EF4-FFF2-40B4-BE49-F238E27FC236}">
                <a16:creationId xmlns:a16="http://schemas.microsoft.com/office/drawing/2014/main" id="{CE7BBFDB-2C09-4EF6-BADC-C80CA3F62063}"/>
              </a:ext>
            </a:extLst>
          </p:cNvPr>
          <p:cNvGraphicFramePr>
            <a:graphicFrameLocks/>
          </p:cNvGraphicFramePr>
          <p:nvPr>
            <p:extLst>
              <p:ext uri="{D42A27DB-BD31-4B8C-83A1-F6EECF244321}">
                <p14:modId xmlns:p14="http://schemas.microsoft.com/office/powerpoint/2010/main" val="1683669664"/>
              </p:ext>
            </p:extLst>
          </p:nvPr>
        </p:nvGraphicFramePr>
        <p:xfrm>
          <a:off x="785192" y="3304067"/>
          <a:ext cx="5695122" cy="34722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C1CAAE4A-683D-4CC8-80AA-904E3139B8BA}"/>
              </a:ext>
            </a:extLst>
          </p:cNvPr>
          <p:cNvGraphicFramePr>
            <a:graphicFrameLocks/>
          </p:cNvGraphicFramePr>
          <p:nvPr>
            <p:extLst>
              <p:ext uri="{D42A27DB-BD31-4B8C-83A1-F6EECF244321}">
                <p14:modId xmlns:p14="http://schemas.microsoft.com/office/powerpoint/2010/main" val="2395248686"/>
              </p:ext>
            </p:extLst>
          </p:nvPr>
        </p:nvGraphicFramePr>
        <p:xfrm>
          <a:off x="6301295" y="882095"/>
          <a:ext cx="5900706" cy="3472245"/>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483D629-1800-49FF-94A3-59129F1AF7ED}"/>
                  </a:ext>
                </a:extLst>
              </p:cNvPr>
              <p:cNvSpPr txBox="1"/>
              <p:nvPr/>
            </p:nvSpPr>
            <p:spPr>
              <a:xfrm>
                <a:off x="2374848" y="1450677"/>
                <a:ext cx="3258456" cy="33855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𝐶𝐻</m:t>
                          </m:r>
                        </m:e>
                        <m:sub>
                          <m:r>
                            <a:rPr lang="en-US" sz="2200" b="0" i="1" smtClean="0">
                              <a:latin typeface="Cambria Math" panose="02040503050406030204" pitchFamily="18" charset="0"/>
                            </a:rPr>
                            <m:t>4</m:t>
                          </m:r>
                        </m:sub>
                      </m:sSub>
                      <m:r>
                        <a:rPr lang="en-US" sz="2200" b="0" i="1" smtClean="0">
                          <a:latin typeface="Cambria Math" panose="02040503050406030204" pitchFamily="18" charset="0"/>
                        </a:rPr>
                        <m:t>+2</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𝑂</m:t>
                          </m:r>
                        </m:e>
                        <m:sub>
                          <m:r>
                            <a:rPr lang="en-US" sz="2200" b="0" i="1" smtClean="0">
                              <a:latin typeface="Cambria Math" panose="02040503050406030204" pitchFamily="18" charset="0"/>
                            </a:rPr>
                            <m:t>2</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𝐶𝑂</m:t>
                          </m:r>
                        </m:e>
                        <m:sub>
                          <m:r>
                            <a:rPr lang="en-US" sz="2200" b="0" i="1" smtClean="0">
                              <a:latin typeface="Cambria Math" panose="02040503050406030204" pitchFamily="18" charset="0"/>
                              <a:ea typeface="Cambria Math" panose="02040503050406030204" pitchFamily="18" charset="0"/>
                            </a:rPr>
                            <m:t>2</m:t>
                          </m:r>
                        </m:sub>
                      </m:sSub>
                      <m:r>
                        <a:rPr lang="en-US" sz="2200" b="0" i="1" smtClean="0">
                          <a:latin typeface="Cambria Math" panose="02040503050406030204" pitchFamily="18" charset="0"/>
                          <a:ea typeface="Cambria Math" panose="02040503050406030204" pitchFamily="18" charset="0"/>
                        </a:rPr>
                        <m:t>+2</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𝐻</m:t>
                          </m:r>
                        </m:e>
                        <m:sub>
                          <m:r>
                            <a:rPr lang="en-US" sz="2200" b="0" i="1" smtClean="0">
                              <a:latin typeface="Cambria Math" panose="02040503050406030204" pitchFamily="18" charset="0"/>
                              <a:ea typeface="Cambria Math" panose="02040503050406030204" pitchFamily="18" charset="0"/>
                            </a:rPr>
                            <m:t>2</m:t>
                          </m:r>
                        </m:sub>
                      </m:sSub>
                      <m:r>
                        <a:rPr lang="en-US" sz="2200" b="0" i="1" smtClean="0">
                          <a:latin typeface="Cambria Math" panose="02040503050406030204" pitchFamily="18" charset="0"/>
                          <a:ea typeface="Cambria Math" panose="02040503050406030204" pitchFamily="18" charset="0"/>
                        </a:rPr>
                        <m:t>𝑂</m:t>
                      </m:r>
                    </m:oMath>
                  </m:oMathPara>
                </a14:m>
                <a:endParaRPr lang="en-US" sz="2200" dirty="0"/>
              </a:p>
            </p:txBody>
          </p:sp>
        </mc:Choice>
        <mc:Fallback>
          <p:sp>
            <p:nvSpPr>
              <p:cNvPr id="6" name="TextBox 5">
                <a:extLst>
                  <a:ext uri="{FF2B5EF4-FFF2-40B4-BE49-F238E27FC236}">
                    <a16:creationId xmlns:a16="http://schemas.microsoft.com/office/drawing/2014/main" id="{B483D629-1800-49FF-94A3-59129F1AF7ED}"/>
                  </a:ext>
                </a:extLst>
              </p:cNvPr>
              <p:cNvSpPr txBox="1">
                <a:spLocks noRot="1" noChangeAspect="1" noMove="1" noResize="1" noEditPoints="1" noAdjustHandles="1" noChangeArrowheads="1" noChangeShapeType="1" noTextEdit="1"/>
              </p:cNvSpPr>
              <p:nvPr/>
            </p:nvSpPr>
            <p:spPr>
              <a:xfrm>
                <a:off x="2374848" y="1450677"/>
                <a:ext cx="3258456" cy="338554"/>
              </a:xfrm>
              <a:prstGeom prst="rect">
                <a:avLst/>
              </a:prstGeom>
              <a:blipFill>
                <a:blip r:embed="rId7"/>
                <a:stretch>
                  <a:fillRect l="-1498" r="-1311" b="-1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F79AEEA-B7C4-48A7-97B3-A3526A860DB5}"/>
                  </a:ext>
                </a:extLst>
              </p:cNvPr>
              <p:cNvSpPr txBox="1"/>
              <p:nvPr/>
            </p:nvSpPr>
            <p:spPr>
              <a:xfrm>
                <a:off x="2374848" y="2638822"/>
                <a:ext cx="3939284" cy="33855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𝑁𝐻</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+2</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𝑂</m:t>
                          </m:r>
                        </m:e>
                        <m:sub>
                          <m:r>
                            <a:rPr lang="en-US" sz="2200" b="0" i="1" smtClean="0">
                              <a:latin typeface="Cambria Math" panose="02040503050406030204" pitchFamily="18" charset="0"/>
                            </a:rPr>
                            <m:t>2</m:t>
                          </m:r>
                        </m:sub>
                      </m:sSub>
                      <m:r>
                        <a:rPr lang="en-US" sz="2200" b="0" i="1" smtClean="0">
                          <a:latin typeface="Cambria Math" panose="02040503050406030204" pitchFamily="18" charset="0"/>
                          <a:ea typeface="Cambria Math" panose="02040503050406030204" pitchFamily="18" charset="0"/>
                        </a:rPr>
                        <m:t>↔</m:t>
                      </m:r>
                      <m:sSubSup>
                        <m:sSubSupPr>
                          <m:ctrlPr>
                            <a:rPr lang="en-US" sz="2200" b="0" i="1" smtClean="0">
                              <a:latin typeface="Cambria Math" panose="02040503050406030204" pitchFamily="18" charset="0"/>
                              <a:ea typeface="Cambria Math" panose="02040503050406030204" pitchFamily="18" charset="0"/>
                            </a:rPr>
                          </m:ctrlPr>
                        </m:sSubSupPr>
                        <m:e>
                          <m:r>
                            <a:rPr lang="en-US" sz="2200" b="0" i="1" smtClean="0">
                              <a:latin typeface="Cambria Math" panose="02040503050406030204" pitchFamily="18" charset="0"/>
                              <a:ea typeface="Cambria Math" panose="02040503050406030204" pitchFamily="18" charset="0"/>
                            </a:rPr>
                            <m:t>𝑁𝑂</m:t>
                          </m:r>
                        </m:e>
                        <m:sub>
                          <m:r>
                            <a:rPr lang="en-US" sz="2200" b="0" i="1" smtClean="0">
                              <a:latin typeface="Cambria Math" panose="02040503050406030204" pitchFamily="18" charset="0"/>
                              <a:ea typeface="Cambria Math" panose="02040503050406030204" pitchFamily="18" charset="0"/>
                            </a:rPr>
                            <m:t>3</m:t>
                          </m:r>
                        </m:sub>
                        <m:sup>
                          <m:r>
                            <a:rPr lang="en-US" sz="2200" b="0" i="1" smtClean="0">
                              <a:latin typeface="Cambria Math" panose="02040503050406030204" pitchFamily="18" charset="0"/>
                              <a:ea typeface="Cambria Math" panose="02040503050406030204" pitchFamily="18" charset="0"/>
                            </a:rPr>
                            <m:t>−</m:t>
                          </m:r>
                        </m:sup>
                      </m:sSubSup>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𝐻</m:t>
                          </m:r>
                        </m:e>
                        <m:sub>
                          <m:r>
                            <a:rPr lang="en-US" sz="2200" b="0" i="1" smtClean="0">
                              <a:latin typeface="Cambria Math" panose="02040503050406030204" pitchFamily="18" charset="0"/>
                              <a:ea typeface="Cambria Math" panose="02040503050406030204" pitchFamily="18" charset="0"/>
                            </a:rPr>
                            <m:t>2</m:t>
                          </m:r>
                        </m:sub>
                      </m:sSub>
                      <m:r>
                        <a:rPr lang="en-US" sz="2200" b="0" i="1" smtClean="0">
                          <a:latin typeface="Cambria Math" panose="02040503050406030204" pitchFamily="18" charset="0"/>
                          <a:ea typeface="Cambria Math" panose="02040503050406030204" pitchFamily="18" charset="0"/>
                        </a:rPr>
                        <m:t>𝑂</m:t>
                      </m:r>
                      <m:r>
                        <a:rPr lang="en-US" sz="2200" b="0" i="1" smtClean="0">
                          <a:latin typeface="Cambria Math" panose="02040503050406030204" pitchFamily="18" charset="0"/>
                          <a:ea typeface="Cambria Math" panose="02040503050406030204" pitchFamily="18" charset="0"/>
                        </a:rPr>
                        <m:t>+</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𝐻</m:t>
                          </m:r>
                        </m:e>
                        <m:sup>
                          <m:r>
                            <a:rPr lang="en-US" sz="2200" b="0" i="1" smtClean="0">
                              <a:latin typeface="Cambria Math" panose="02040503050406030204" pitchFamily="18" charset="0"/>
                              <a:ea typeface="Cambria Math" panose="02040503050406030204" pitchFamily="18" charset="0"/>
                            </a:rPr>
                            <m:t>+</m:t>
                          </m:r>
                        </m:sup>
                      </m:sSup>
                    </m:oMath>
                  </m:oMathPara>
                </a14:m>
                <a:endParaRPr lang="en-US" sz="2200" dirty="0"/>
              </a:p>
            </p:txBody>
          </p:sp>
        </mc:Choice>
        <mc:Fallback>
          <p:sp>
            <p:nvSpPr>
              <p:cNvPr id="13" name="TextBox 12">
                <a:extLst>
                  <a:ext uri="{FF2B5EF4-FFF2-40B4-BE49-F238E27FC236}">
                    <a16:creationId xmlns:a16="http://schemas.microsoft.com/office/drawing/2014/main" id="{5F79AEEA-B7C4-48A7-97B3-A3526A860DB5}"/>
                  </a:ext>
                </a:extLst>
              </p:cNvPr>
              <p:cNvSpPr txBox="1">
                <a:spLocks noRot="1" noChangeAspect="1" noMove="1" noResize="1" noEditPoints="1" noAdjustHandles="1" noChangeArrowheads="1" noChangeShapeType="1" noTextEdit="1"/>
              </p:cNvSpPr>
              <p:nvPr/>
            </p:nvSpPr>
            <p:spPr>
              <a:xfrm>
                <a:off x="2374848" y="2638822"/>
                <a:ext cx="3939284" cy="338554"/>
              </a:xfrm>
              <a:prstGeom prst="rect">
                <a:avLst/>
              </a:prstGeom>
              <a:blipFill>
                <a:blip r:embed="rId8"/>
                <a:stretch>
                  <a:fillRect l="-1084" r="-155" b="-1818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FBB35A1D-C9C4-4682-B3DE-E8895FAA841B}"/>
              </a:ext>
            </a:extLst>
          </p:cNvPr>
          <p:cNvSpPr txBox="1"/>
          <p:nvPr/>
        </p:nvSpPr>
        <p:spPr>
          <a:xfrm>
            <a:off x="891208" y="1266694"/>
            <a:ext cx="2148114" cy="1938992"/>
          </a:xfrm>
          <a:prstGeom prst="rect">
            <a:avLst/>
          </a:prstGeom>
          <a:noFill/>
        </p:spPr>
        <p:txBody>
          <a:bodyPr wrap="square" rtlCol="0">
            <a:spAutoFit/>
          </a:bodyPr>
          <a:lstStyle/>
          <a:p>
            <a:r>
              <a:rPr lang="en-US" sz="2400" dirty="0"/>
              <a:t>Methane Oxidation:</a:t>
            </a:r>
          </a:p>
          <a:p>
            <a:endParaRPr lang="en-US" sz="2400" dirty="0"/>
          </a:p>
          <a:p>
            <a:r>
              <a:rPr lang="en-US" sz="2400" dirty="0"/>
              <a:t>Ammonia Oxidation:</a:t>
            </a:r>
          </a:p>
        </p:txBody>
      </p:sp>
    </p:spTree>
    <p:extLst>
      <p:ext uri="{BB962C8B-B14F-4D97-AF65-F5344CB8AC3E}">
        <p14:creationId xmlns:p14="http://schemas.microsoft.com/office/powerpoint/2010/main" val="118657591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988</TotalTime>
  <Words>460</Words>
  <Application>Microsoft Office PowerPoint</Application>
  <PresentationFormat>Widescreen</PresentationFormat>
  <Paragraphs>74</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 Math</vt:lpstr>
      <vt:lpstr>Franklin Gothic Book</vt:lpstr>
      <vt:lpstr>Wingdings</vt:lpstr>
      <vt:lpstr>Crop</vt:lpstr>
      <vt:lpstr>Chemical Gradients, Fluid Mixing and the Influence on Biological Diversity in Yellowstone National Park</vt:lpstr>
      <vt:lpstr>Large scale gradients influence biological diversity </vt:lpstr>
      <vt:lpstr>PowerPoint Presentation</vt:lpstr>
      <vt:lpstr>Objectives</vt:lpstr>
      <vt:lpstr>Measurements</vt:lpstr>
      <vt:lpstr>PowerPoint Presentation</vt:lpstr>
      <vt:lpstr>PowerPoint Presentation</vt:lpstr>
      <vt:lpstr>PowerPoint Presentation</vt:lpstr>
      <vt:lpstr>Estimated chemical energy</vt:lpstr>
      <vt:lpstr>Distribution of aerobic methane oxidizers, methanotrophs -16S rRNA gene amplicon sequencing-</vt:lpstr>
      <vt:lpstr>Future Plans</vt:lpstr>
      <vt:lpstr>Acknowledgements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Gradients, Fluid Mixing and the Influence on Biological Diversity in Yellowstone National Park</dc:title>
  <dc:creator>Brianna Orrill</dc:creator>
  <cp:lastModifiedBy>Brianna Orrill</cp:lastModifiedBy>
  <cp:revision>8</cp:revision>
  <dcterms:created xsi:type="dcterms:W3CDTF">2020-04-03T07:22:02Z</dcterms:created>
  <dcterms:modified xsi:type="dcterms:W3CDTF">2020-04-03T23:50:09Z</dcterms:modified>
</cp:coreProperties>
</file>